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4" r:id="rId4"/>
  </p:sldMasterIdLst>
  <p:notesMasterIdLst>
    <p:notesMasterId r:id="rId20"/>
  </p:notesMasterIdLst>
  <p:sldIdLst>
    <p:sldId id="260" r:id="rId5"/>
    <p:sldId id="272" r:id="rId6"/>
    <p:sldId id="273" r:id="rId7"/>
    <p:sldId id="274" r:id="rId8"/>
    <p:sldId id="275" r:id="rId9"/>
    <p:sldId id="276" r:id="rId10"/>
    <p:sldId id="278" r:id="rId11"/>
    <p:sldId id="279" r:id="rId12"/>
    <p:sldId id="281" r:id="rId13"/>
    <p:sldId id="282" r:id="rId14"/>
    <p:sldId id="283" r:id="rId15"/>
    <p:sldId id="284" r:id="rId16"/>
    <p:sldId id="285" r:id="rId17"/>
    <p:sldId id="286" r:id="rId18"/>
    <p:sldId id="28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Frutiger LT Com 45 Light" panose="020B0403030504020204" pitchFamily="34" charset="0"/>
      <p:regular r:id="rId26"/>
      <p:bold r:id="rId27"/>
      <p:italic r:id="rId28"/>
      <p:boldItalic r:id="rId29"/>
    </p:embeddedFont>
  </p:embeddedFontLst>
  <p:defaultText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6BCD6-7DAC-1E8F-7BBB-AB68350CAF49}" v="3" dt="2024-10-16T08:15:07.6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DBCAC-5F00-47F0-BBE7-4862A47AF8BE}" type="datetimeFigureOut">
              <a:rPr lang="de-DE" smtClean="0"/>
              <a:t>04.11.2024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ADF2-3AF6-4B39-998B-734B61508636}" type="slidenum">
              <a:rPr lang="de-DE" smtClean="0"/>
              <a:t>‹Nr.›</a:t>
            </a:fld>
            <a:endParaRPr lang="de-DE"/>
          </a:p>
        </p:txBody>
      </p:sp>
    </p:spTree>
    <p:extLst>
      <p:ext uri="{BB962C8B-B14F-4D97-AF65-F5344CB8AC3E}">
        <p14:creationId xmlns:p14="http://schemas.microsoft.com/office/powerpoint/2010/main" val="3474665985"/>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U_Titelfoli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3433576" y="3600001"/>
            <a:ext cx="7995224" cy="1125144"/>
          </a:xfrm>
        </p:spPr>
        <p:txBody>
          <a:bodyPr/>
          <a:lstStyle>
            <a:lvl1pPr>
              <a:defRPr sz="3400" b="0">
                <a:solidFill>
                  <a:schemeClr val="tx1"/>
                </a:solidFill>
              </a:defRPr>
            </a:lvl1pPr>
          </a:lstStyle>
          <a:p>
            <a:r>
              <a:rPr lang="de-DE" dirty="0"/>
              <a:t>Titelmasterformat durch Klicken bearbeiten</a:t>
            </a:r>
          </a:p>
        </p:txBody>
      </p:sp>
      <p:sp>
        <p:nvSpPr>
          <p:cNvPr id="3" name="Untertitel 2"/>
          <p:cNvSpPr>
            <a:spLocks noGrp="1"/>
          </p:cNvSpPr>
          <p:nvPr>
            <p:ph type="subTitle" idx="1"/>
          </p:nvPr>
        </p:nvSpPr>
        <p:spPr>
          <a:xfrm>
            <a:off x="3431704" y="4770000"/>
            <a:ext cx="7997096" cy="1087508"/>
          </a:xfrm>
        </p:spPr>
        <p:txBody>
          <a:bodyPr/>
          <a:lstStyle>
            <a:lvl1pPr marL="0" indent="0" algn="l">
              <a:buNone/>
              <a:defRPr sz="2200">
                <a:solidFill>
                  <a:schemeClr val="tx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15"/>
          <p:cNvSpPr>
            <a:spLocks noGrp="1"/>
          </p:cNvSpPr>
          <p:nvPr>
            <p:ph type="body" sz="quarter" idx="10"/>
          </p:nvPr>
        </p:nvSpPr>
        <p:spPr>
          <a:xfrm>
            <a:off x="576000" y="6076800"/>
            <a:ext cx="4464049" cy="160512"/>
          </a:xfrm>
        </p:spPr>
        <p:txBody>
          <a:bodyPr/>
          <a:lstStyle>
            <a:lvl1pPr marL="0" indent="0">
              <a:buNone/>
              <a:defRPr sz="1000" b="1" cap="all" baseline="0">
                <a:solidFill>
                  <a:schemeClr val="tx2"/>
                </a:solidFill>
              </a:defRPr>
            </a:lvl1pPr>
          </a:lstStyle>
          <a:p>
            <a:pPr lvl="0"/>
            <a:r>
              <a:rPr lang="de-DE" dirty="0"/>
              <a:t>Textmasterformat bearbeiten</a:t>
            </a:r>
          </a:p>
        </p:txBody>
      </p:sp>
      <p:sp>
        <p:nvSpPr>
          <p:cNvPr id="18" name="Textplatzhalter 17"/>
          <p:cNvSpPr>
            <a:spLocks noGrp="1"/>
          </p:cNvSpPr>
          <p:nvPr>
            <p:ph type="body" sz="quarter" idx="11"/>
          </p:nvPr>
        </p:nvSpPr>
        <p:spPr>
          <a:xfrm>
            <a:off x="576000" y="6254067"/>
            <a:ext cx="4464049" cy="392102"/>
          </a:xfrm>
        </p:spPr>
        <p:txBody>
          <a:bodyPr/>
          <a:lstStyle>
            <a:lvl1pPr marL="0" indent="0">
              <a:spcBef>
                <a:spcPts val="0"/>
              </a:spcBef>
              <a:buNone/>
              <a:defRPr sz="1000"/>
            </a:lvl1pPr>
            <a:lvl2pPr marL="457631" indent="0">
              <a:buNone/>
              <a:defRPr/>
            </a:lvl2pPr>
            <a:lvl3pPr marL="914354" indent="0">
              <a:buNone/>
              <a:defRPr/>
            </a:lvl3pPr>
            <a:lvl4pPr marL="1371530" indent="0">
              <a:buNone/>
              <a:defRPr/>
            </a:lvl4pPr>
            <a:lvl5pPr marL="1828707" indent="0">
              <a:buNone/>
              <a:defRPr/>
            </a:lvl5pPr>
          </a:lstStyle>
          <a:p>
            <a:pPr lvl="0"/>
            <a:r>
              <a:rPr lang="de-DE" dirty="0"/>
              <a:t>Textmasterformat bearbeiten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428801" cy="3053056"/>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1522800"/>
            <a:ext cx="2088000" cy="2088000"/>
          </a:xfrm>
          <a:prstGeom prst="rect">
            <a:avLst/>
          </a:prstGeom>
        </p:spPr>
      </p:pic>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2000" y="6176734"/>
            <a:ext cx="2476800" cy="449922"/>
          </a:xfrm>
          <a:prstGeom prst="rect">
            <a:avLst/>
          </a:prstGeom>
        </p:spPr>
      </p:pic>
    </p:spTree>
    <p:extLst>
      <p:ext uri="{BB962C8B-B14F-4D97-AF65-F5344CB8AC3E}">
        <p14:creationId xmlns:p14="http://schemas.microsoft.com/office/powerpoint/2010/main" val="12449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eU_Inhalt_Fließ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spcBef>
                <a:spcPts val="0"/>
              </a:spcBef>
              <a:spcAft>
                <a:spcPts val="1200"/>
              </a:spcAft>
              <a:buFontTx/>
              <a:buNone/>
              <a:defRPr/>
            </a:lvl1pPr>
            <a:lvl2pPr marL="457631" indent="0">
              <a:spcBef>
                <a:spcPts val="0"/>
              </a:spcBef>
              <a:spcAft>
                <a:spcPts val="1200"/>
              </a:spcAft>
              <a:buFontTx/>
              <a:buNone/>
              <a:defRPr/>
            </a:lvl2pPr>
            <a:lvl3pPr marL="914354" indent="0">
              <a:spcBef>
                <a:spcPts val="0"/>
              </a:spcBef>
              <a:spcAft>
                <a:spcPts val="1200"/>
              </a:spcAft>
              <a:buFontTx/>
              <a:buNone/>
              <a:defRPr/>
            </a:lvl3pPr>
            <a:lvl4pPr marL="1371530" indent="0">
              <a:spcBef>
                <a:spcPts val="0"/>
              </a:spcBef>
              <a:spcAft>
                <a:spcPts val="1200"/>
              </a:spcAft>
              <a:buFontTx/>
              <a:buNone/>
              <a:defRPr/>
            </a:lvl4pPr>
            <a:lvl5pPr marL="1828707" indent="0">
              <a:spcBef>
                <a:spcPts val="0"/>
              </a:spcBef>
              <a:spcAft>
                <a:spcPts val="1200"/>
              </a:spcAft>
              <a:buFontTx/>
              <a:buNone/>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p:cNvSpPr>
            <a:spLocks noGrp="1"/>
          </p:cNvSpPr>
          <p:nvPr>
            <p:ph type="ftr" sz="quarter" idx="11"/>
          </p:nvPr>
        </p:nvSpPr>
        <p:spPr>
          <a:xfrm>
            <a:off x="3632997"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
        <p:nvSpPr>
          <p:cNvPr id="8" name="Textplatzhalter 7"/>
          <p:cNvSpPr>
            <a:spLocks noGrp="1"/>
          </p:cNvSpPr>
          <p:nvPr>
            <p:ph type="body" sz="quarter" idx="13" hasCustomPrompt="1"/>
          </p:nvPr>
        </p:nvSpPr>
        <p:spPr>
          <a:xfrm>
            <a:off x="6945452" y="759510"/>
            <a:ext cx="4561681" cy="216322"/>
          </a:xfrm>
        </p:spPr>
        <p:txBody>
          <a:bodyPr/>
          <a:lstStyle>
            <a:lvl1pPr marL="0" indent="0" algn="r">
              <a:buNone/>
              <a:defRPr sz="1000" b="1" cap="all" baseline="0">
                <a:solidFill>
                  <a:schemeClr val="tx2"/>
                </a:solidFill>
              </a:defRPr>
            </a:lvl1pPr>
          </a:lstStyle>
          <a:p>
            <a:pPr lvl="0"/>
            <a:r>
              <a:rPr lang="de-DE" dirty="0"/>
              <a:t>Die Rektorin</a:t>
            </a:r>
          </a:p>
        </p:txBody>
      </p:sp>
    </p:spTree>
    <p:extLst>
      <p:ext uri="{BB962C8B-B14F-4D97-AF65-F5344CB8AC3E}">
        <p14:creationId xmlns:p14="http://schemas.microsoft.com/office/powerpoint/2010/main" val="39464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U_Inhalt_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p:cNvSpPr>
            <a:spLocks noGrp="1"/>
          </p:cNvSpPr>
          <p:nvPr>
            <p:ph type="ftr" sz="quarter" idx="11"/>
          </p:nvPr>
        </p:nvSpPr>
        <p:spPr>
          <a:xfrm>
            <a:off x="3629424" y="6426003"/>
            <a:ext cx="7890576" cy="241001"/>
          </a:xfrm>
        </p:spPr>
        <p:txBody>
          <a:bodyPr/>
          <a:lstStyle/>
          <a:p>
            <a:r>
              <a:rPr lang="de-DE" dirty="0"/>
              <a:t>Bernhard Beispiel, Dez. 3.3 – Organisations- und Personalentwicklung</a:t>
            </a:r>
          </a:p>
        </p:txBody>
      </p:sp>
      <p:sp>
        <p:nvSpPr>
          <p:cNvPr id="6" name="Foliennummernplatzhalter 5"/>
          <p:cNvSpPr>
            <a:spLocks noGrp="1"/>
          </p:cNvSpPr>
          <p:nvPr>
            <p:ph type="sldNum" sz="quarter" idx="12"/>
          </p:nvPr>
        </p:nvSpPr>
        <p:spPr/>
        <p:txBody>
          <a:bodyPr/>
          <a:lstStyle/>
          <a:p>
            <a:fld id="{242EEE4B-4F13-4B3B-896D-98344C2D1A3F}" type="slidenum">
              <a:rPr lang="de-DE" smtClean="0"/>
              <a:t>‹Nr.›</a:t>
            </a:fld>
            <a:endParaRPr lang="de-DE" dirty="0"/>
          </a:p>
        </p:txBody>
      </p:sp>
      <p:sp>
        <p:nvSpPr>
          <p:cNvPr id="8" name="Textplatzhalter 7"/>
          <p:cNvSpPr>
            <a:spLocks noGrp="1"/>
          </p:cNvSpPr>
          <p:nvPr>
            <p:ph type="body" sz="quarter" idx="13" hasCustomPrompt="1"/>
          </p:nvPr>
        </p:nvSpPr>
        <p:spPr>
          <a:xfrm>
            <a:off x="6944691" y="759510"/>
            <a:ext cx="4561681" cy="216322"/>
          </a:xfrm>
        </p:spPr>
        <p:txBody>
          <a:bodyPr/>
          <a:lstStyle>
            <a:lvl1pPr marL="0" indent="0" algn="r">
              <a:buNone/>
              <a:defRPr sz="1000" b="1" cap="all" baseline="0">
                <a:solidFill>
                  <a:schemeClr val="tx2"/>
                </a:solidFill>
              </a:defRPr>
            </a:lvl1pPr>
          </a:lstStyle>
          <a:p>
            <a:pPr lvl="0"/>
            <a:r>
              <a:rPr lang="de-DE" dirty="0"/>
              <a:t>Die Rektorin</a:t>
            </a:r>
          </a:p>
        </p:txBody>
      </p:sp>
    </p:spTree>
    <p:extLst>
      <p:ext uri="{BB962C8B-B14F-4D97-AF65-F5344CB8AC3E}">
        <p14:creationId xmlns:p14="http://schemas.microsoft.com/office/powerpoint/2010/main" val="3785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96000" y="1522800"/>
            <a:ext cx="10224000" cy="394032"/>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1296000" y="2088000"/>
            <a:ext cx="10224000" cy="3933287"/>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967541" y="6426003"/>
            <a:ext cx="1248139" cy="241001"/>
          </a:xfrm>
          <a:prstGeom prst="rect">
            <a:avLst/>
          </a:prstGeom>
        </p:spPr>
        <p:txBody>
          <a:bodyPr vert="horz" lIns="0" tIns="0" rIns="0" bIns="0" rtlCol="0" anchor="t" anchorCtr="0"/>
          <a:lstStyle>
            <a:lvl1pPr algn="l">
              <a:defRPr sz="900">
                <a:solidFill>
                  <a:schemeClr val="tx2"/>
                </a:solidFill>
              </a:defRPr>
            </a:lvl1pPr>
          </a:lstStyle>
          <a:p>
            <a:fld id="{5E779D04-331B-4B08-BFF7-475F2F4F9928}" type="datetime1">
              <a:rPr lang="de-DE" smtClean="0"/>
              <a:t>04.11.2024</a:t>
            </a:fld>
            <a:endParaRPr lang="de-DE" dirty="0"/>
          </a:p>
        </p:txBody>
      </p:sp>
      <p:sp>
        <p:nvSpPr>
          <p:cNvPr id="5" name="Fußzeilenplatzhalter 4"/>
          <p:cNvSpPr>
            <a:spLocks noGrp="1"/>
          </p:cNvSpPr>
          <p:nvPr>
            <p:ph type="ftr" sz="quarter" idx="3"/>
          </p:nvPr>
        </p:nvSpPr>
        <p:spPr>
          <a:xfrm>
            <a:off x="3629424" y="6426003"/>
            <a:ext cx="7890576" cy="241001"/>
          </a:xfrm>
          <a:prstGeom prst="rect">
            <a:avLst/>
          </a:prstGeom>
        </p:spPr>
        <p:txBody>
          <a:bodyPr vert="horz" lIns="0" tIns="0" rIns="0" bIns="0" rtlCol="0" anchor="t" anchorCtr="0"/>
          <a:lstStyle>
            <a:lvl1pPr algn="r">
              <a:defRPr sz="900" b="1">
                <a:solidFill>
                  <a:schemeClr val="tx2"/>
                </a:solidFill>
              </a:defRPr>
            </a:lvl1pPr>
          </a:lstStyle>
          <a:p>
            <a:r>
              <a:rPr lang="de-DE" dirty="0"/>
              <a:t>Bernhard Beispiel, Dez. 3.3 – Organisations- und Personalentwicklung</a:t>
            </a:r>
          </a:p>
        </p:txBody>
      </p:sp>
      <p:sp>
        <p:nvSpPr>
          <p:cNvPr id="6" name="Foliennummernplatzhalter 5"/>
          <p:cNvSpPr>
            <a:spLocks noGrp="1"/>
          </p:cNvSpPr>
          <p:nvPr>
            <p:ph type="sldNum" sz="quarter" idx="4"/>
          </p:nvPr>
        </p:nvSpPr>
        <p:spPr>
          <a:xfrm>
            <a:off x="1055440" y="6426003"/>
            <a:ext cx="553693" cy="241001"/>
          </a:xfrm>
          <a:prstGeom prst="rect">
            <a:avLst/>
          </a:prstGeom>
        </p:spPr>
        <p:txBody>
          <a:bodyPr vert="horz" lIns="0" tIns="0" rIns="0" bIns="0" rtlCol="0" anchor="t" anchorCtr="0"/>
          <a:lstStyle>
            <a:lvl1pPr algn="l">
              <a:defRPr sz="900" b="1">
                <a:solidFill>
                  <a:schemeClr val="tx2"/>
                </a:solidFill>
              </a:defRPr>
            </a:lvl1pPr>
          </a:lstStyle>
          <a:p>
            <a:fld id="{242EEE4B-4F13-4B3B-896D-98344C2D1A3F}" type="slidenum">
              <a:rPr lang="de-DE" smtClean="0"/>
              <a:pPr/>
              <a:t>‹Nr.›</a:t>
            </a:fld>
            <a:endParaRPr lang="de-DE" dirty="0"/>
          </a:p>
        </p:txBody>
      </p:sp>
      <p:cxnSp>
        <p:nvCxnSpPr>
          <p:cNvPr id="10" name="Gerade Verbindung 9"/>
          <p:cNvCxnSpPr/>
          <p:nvPr userDrawn="1"/>
        </p:nvCxnSpPr>
        <p:spPr>
          <a:xfrm>
            <a:off x="1296000" y="997834"/>
            <a:ext cx="1022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720000" y="6282000"/>
            <a:ext cx="108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liennummernplatzhalter 5"/>
          <p:cNvSpPr txBox="1">
            <a:spLocks/>
          </p:cNvSpPr>
          <p:nvPr userDrawn="1"/>
        </p:nvSpPr>
        <p:spPr>
          <a:xfrm>
            <a:off x="715567" y="6426003"/>
            <a:ext cx="431456" cy="241001"/>
          </a:xfrm>
          <a:prstGeom prst="rect">
            <a:avLst/>
          </a:prstGeom>
        </p:spPr>
        <p:txBody>
          <a:bodyPr vert="horz" lIns="0" tIns="0" rIns="0" bIns="0" rtlCol="0" anchor="t" anchorCtr="0"/>
          <a:lstStyle>
            <a:defPPr>
              <a:defRPr lang="de-DE"/>
            </a:defPPr>
            <a:lvl1pPr marL="0" algn="l" defTabSz="914353" rtl="0" eaLnBrk="1" latinLnBrk="0" hangingPunct="1">
              <a:defRPr sz="900" b="1" kern="1200">
                <a:solidFill>
                  <a:schemeClr val="tx2"/>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r>
              <a:rPr lang="de-DE" sz="900" dirty="0"/>
              <a:t>Folie</a:t>
            </a:r>
          </a:p>
        </p:txBody>
      </p:sp>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00" y="579276"/>
            <a:ext cx="2476800" cy="448838"/>
          </a:xfrm>
          <a:prstGeom prst="rect">
            <a:avLst/>
          </a:prstGeom>
        </p:spPr>
      </p:pic>
    </p:spTree>
    <p:extLst>
      <p:ext uri="{BB962C8B-B14F-4D97-AF65-F5344CB8AC3E}">
        <p14:creationId xmlns:p14="http://schemas.microsoft.com/office/powerpoint/2010/main" val="2896983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53" rtl="0" eaLnBrk="1" latinLnBrk="0" hangingPunct="1">
        <a:spcBef>
          <a:spcPct val="0"/>
        </a:spcBef>
        <a:buNone/>
        <a:defRPr sz="2200" b="1" kern="1200">
          <a:solidFill>
            <a:schemeClr val="tx2"/>
          </a:solidFill>
          <a:latin typeface="+mj-lt"/>
          <a:ea typeface="+mj-ea"/>
          <a:cs typeface="+mj-cs"/>
        </a:defRPr>
      </a:lvl1pPr>
    </p:titleStyle>
    <p:bodyStyle>
      <a:lvl1pPr marL="250022" indent="-25002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1pPr>
      <a:lvl2pPr marL="693143" indent="-235512"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2pPr>
      <a:lvl3pPr marL="1142942"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3pPr>
      <a:lvl4pPr marL="1600118"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4pPr>
      <a:lvl5pPr marL="2057295" indent="-228588" algn="l" defTabSz="914353" rtl="0" eaLnBrk="1" latinLnBrk="0" hangingPunct="1">
        <a:spcBef>
          <a:spcPct val="20000"/>
        </a:spcBef>
        <a:buClr>
          <a:schemeClr val="tx2"/>
        </a:buClr>
        <a:buFont typeface="Symbol" panose="05050102010706020507" pitchFamily="18" charset="2"/>
        <a:buChar char="-"/>
        <a:defRPr sz="17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ernuni-hagen.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200" dirty="0"/>
              <a:t>Erstellung barrierefreier </a:t>
            </a:r>
            <a:br>
              <a:rPr lang="de-DE" sz="3200" dirty="0"/>
            </a:br>
            <a:r>
              <a:rPr lang="de-DE" sz="3200" dirty="0"/>
              <a:t>PowerPoint Dokumente</a:t>
            </a:r>
            <a:endParaRPr lang="de-DE" dirty="0"/>
          </a:p>
        </p:txBody>
      </p:sp>
      <p:sp>
        <p:nvSpPr>
          <p:cNvPr id="4" name="Textplatzhalter 3"/>
          <p:cNvSpPr>
            <a:spLocks noGrp="1"/>
          </p:cNvSpPr>
          <p:nvPr>
            <p:ph type="body" sz="quarter" idx="10"/>
          </p:nvPr>
        </p:nvSpPr>
        <p:spPr>
          <a:xfrm>
            <a:off x="576000" y="6381328"/>
            <a:ext cx="4464049" cy="160512"/>
          </a:xfrm>
        </p:spPr>
        <p:txBody>
          <a:bodyPr/>
          <a:lstStyle/>
          <a:p>
            <a:r>
              <a:rPr lang="de-DE" dirty="0"/>
              <a:t>ZLI – </a:t>
            </a:r>
            <a:r>
              <a:rPr lang="de-DE" cap="none" dirty="0"/>
              <a:t>Barrierefreie Medien</a:t>
            </a:r>
            <a:endParaRPr lang="de-DE" sz="900" cap="none" dirty="0"/>
          </a:p>
        </p:txBody>
      </p:sp>
    </p:spTree>
    <p:extLst>
      <p:ext uri="{BB962C8B-B14F-4D97-AF65-F5344CB8AC3E}">
        <p14:creationId xmlns:p14="http://schemas.microsoft.com/office/powerpoint/2010/main" val="16133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09F5F-C0E8-456F-9C52-579978FA7995}"/>
              </a:ext>
            </a:extLst>
          </p:cNvPr>
          <p:cNvSpPr>
            <a:spLocks noGrp="1"/>
          </p:cNvSpPr>
          <p:nvPr>
            <p:ph type="title"/>
          </p:nvPr>
        </p:nvSpPr>
        <p:spPr/>
        <p:txBody>
          <a:bodyPr/>
          <a:lstStyle/>
          <a:p>
            <a:r>
              <a:rPr lang="de-DE" dirty="0"/>
              <a:t>Bildbeschreibungen</a:t>
            </a:r>
          </a:p>
        </p:txBody>
      </p:sp>
      <p:sp>
        <p:nvSpPr>
          <p:cNvPr id="3" name="Inhaltsplatzhalter 2">
            <a:extLst>
              <a:ext uri="{FF2B5EF4-FFF2-40B4-BE49-F238E27FC236}">
                <a16:creationId xmlns:a16="http://schemas.microsoft.com/office/drawing/2014/main" id="{F7683EC4-3FF8-4F32-9985-D64166A7951D}"/>
              </a:ext>
            </a:extLst>
          </p:cNvPr>
          <p:cNvSpPr>
            <a:spLocks noGrp="1"/>
          </p:cNvSpPr>
          <p:nvPr>
            <p:ph idx="1"/>
          </p:nvPr>
        </p:nvSpPr>
        <p:spPr/>
        <p:txBody>
          <a:bodyPr/>
          <a:lstStyle/>
          <a:p>
            <a:pPr fontAlgn="base">
              <a:lnSpc>
                <a:spcPts val="2300"/>
              </a:lnSpc>
            </a:pPr>
            <a:r>
              <a:rPr lang="de-DE" sz="1600" dirty="0"/>
              <a:t>Für Illustrationen ist zu beachten, dass diese eine </a:t>
            </a:r>
            <a:r>
              <a:rPr lang="de-DE" sz="1600" b="1" dirty="0"/>
              <a:t>aussagekräftige Alternativbeschreibung </a:t>
            </a:r>
            <a:r>
              <a:rPr lang="de-DE" sz="1600" dirty="0"/>
              <a:t>benötigen, um für blinde Menschen zugänglich zu sein. </a:t>
            </a:r>
          </a:p>
          <a:p>
            <a:pPr fontAlgn="base">
              <a:lnSpc>
                <a:spcPts val="2300"/>
              </a:lnSpc>
              <a:spcAft>
                <a:spcPts val="1800"/>
              </a:spcAft>
            </a:pPr>
            <a:r>
              <a:rPr lang="de-DE" sz="1600" dirty="0"/>
              <a:t>Blinde Menschen können Illustrationen, wie Fotos oder Diagramme, nicht selbstständig wahrnehmen. Sie benötigen eine </a:t>
            </a:r>
            <a:r>
              <a:rPr lang="de-DE" sz="1600" b="1" dirty="0"/>
              <a:t>textuelle Beschreibung,</a:t>
            </a:r>
            <a:r>
              <a:rPr lang="de-DE" sz="1600" dirty="0"/>
              <a:t> eine sogenannte </a:t>
            </a:r>
            <a:r>
              <a:rPr lang="de-DE" sz="1600" b="1" dirty="0"/>
              <a:t>Alternativbeschreibung,</a:t>
            </a:r>
            <a:r>
              <a:rPr lang="de-DE" sz="1600" dirty="0"/>
              <a:t> um Zugang zur Grafik zu erhalten. Eine </a:t>
            </a:r>
            <a:r>
              <a:rPr lang="de-DE" sz="1600" b="1" dirty="0"/>
              <a:t>gute Bildbeschreibung </a:t>
            </a:r>
            <a:r>
              <a:rPr lang="de-DE" sz="1600" dirty="0"/>
              <a:t>sollte </a:t>
            </a:r>
            <a:r>
              <a:rPr lang="de-DE" sz="1600" b="1" dirty="0"/>
              <a:t>folgende Eigenschaften </a:t>
            </a:r>
            <a:r>
              <a:rPr lang="de-DE" sz="1600" dirty="0"/>
              <a:t>besitzen: </a:t>
            </a:r>
          </a:p>
          <a:p>
            <a:pPr marL="285750" indent="-285750" fontAlgn="base">
              <a:lnSpc>
                <a:spcPts val="2300"/>
              </a:lnSpc>
              <a:spcAft>
                <a:spcPts val="600"/>
              </a:spcAft>
              <a:buFont typeface="Arial" panose="020B0604020202020204" pitchFamily="34" charset="0"/>
              <a:buChar char="•"/>
            </a:pPr>
            <a:r>
              <a:rPr lang="de-DE" sz="1600" dirty="0"/>
              <a:t>Objektivität (keine eigene Interpretation einbringen) </a:t>
            </a:r>
          </a:p>
          <a:p>
            <a:pPr marL="285750" indent="-285750" fontAlgn="base">
              <a:lnSpc>
                <a:spcPts val="2300"/>
              </a:lnSpc>
              <a:spcAft>
                <a:spcPts val="600"/>
              </a:spcAft>
              <a:buFont typeface="Arial" panose="020B0604020202020204" pitchFamily="34" charset="0"/>
              <a:buChar char="•"/>
            </a:pPr>
            <a:r>
              <a:rPr lang="de-DE" sz="1600" dirty="0"/>
              <a:t>Verständlichkeit (unter Beachtung der Zielgruppe) </a:t>
            </a:r>
          </a:p>
          <a:p>
            <a:pPr marL="285750" indent="-285750" fontAlgn="base">
              <a:lnSpc>
                <a:spcPts val="2300"/>
              </a:lnSpc>
              <a:spcAft>
                <a:spcPts val="600"/>
              </a:spcAft>
              <a:buFont typeface="Arial" panose="020B0604020202020204" pitchFamily="34" charset="0"/>
              <a:buChar char="•"/>
            </a:pPr>
            <a:r>
              <a:rPr lang="de-DE" sz="1600" dirty="0"/>
              <a:t>Sinnhaftigkeit (Beschreibung muss außerhalb und innerhalb des Kontextes Sinn ergeben) </a:t>
            </a:r>
          </a:p>
          <a:p>
            <a:pPr marL="285750" indent="-285750" fontAlgn="base">
              <a:lnSpc>
                <a:spcPts val="2300"/>
              </a:lnSpc>
              <a:spcAft>
                <a:spcPts val="600"/>
              </a:spcAft>
              <a:buFont typeface="Arial" panose="020B0604020202020204" pitchFamily="34" charset="0"/>
              <a:buChar char="•"/>
            </a:pPr>
            <a:r>
              <a:rPr lang="de-DE" sz="1600" dirty="0"/>
              <a:t>Eindeutigkeit und Einhaltung von fachdidaktischem Wissen </a:t>
            </a:r>
          </a:p>
          <a:p>
            <a:pPr marL="285750" indent="-285750" fontAlgn="base">
              <a:lnSpc>
                <a:spcPts val="2300"/>
              </a:lnSpc>
              <a:buFont typeface="Arial" panose="020B0604020202020204" pitchFamily="34" charset="0"/>
              <a:buChar char="•"/>
            </a:pPr>
            <a:r>
              <a:rPr lang="de-DE" sz="1600" dirty="0"/>
              <a:t>Effektivität (Informationen vollständig, aber möglichst kurz/prägnant halten) </a:t>
            </a:r>
          </a:p>
          <a:p>
            <a:endParaRPr lang="de-DE" dirty="0"/>
          </a:p>
        </p:txBody>
      </p:sp>
      <p:sp>
        <p:nvSpPr>
          <p:cNvPr id="6" name="Foliennummernplatzhalter 5">
            <a:extLst>
              <a:ext uri="{FF2B5EF4-FFF2-40B4-BE49-F238E27FC236}">
                <a16:creationId xmlns:a16="http://schemas.microsoft.com/office/drawing/2014/main" id="{354043EB-7A5B-4A60-A4DE-2311B2796476}"/>
              </a:ext>
            </a:extLst>
          </p:cNvPr>
          <p:cNvSpPr>
            <a:spLocks noGrp="1"/>
          </p:cNvSpPr>
          <p:nvPr>
            <p:ph type="sldNum" sz="quarter" idx="12"/>
          </p:nvPr>
        </p:nvSpPr>
        <p:spPr/>
        <p:txBody>
          <a:bodyPr/>
          <a:lstStyle/>
          <a:p>
            <a:fld id="{242EEE4B-4F13-4B3B-896D-98344C2D1A3F}" type="slidenum">
              <a:rPr lang="de-DE" smtClean="0"/>
              <a:t>10</a:t>
            </a:fld>
            <a:endParaRPr lang="de-DE" dirty="0"/>
          </a:p>
        </p:txBody>
      </p:sp>
      <p:sp>
        <p:nvSpPr>
          <p:cNvPr id="4" name="Datumsplatzhalter 3">
            <a:extLst>
              <a:ext uri="{FF2B5EF4-FFF2-40B4-BE49-F238E27FC236}">
                <a16:creationId xmlns:a16="http://schemas.microsoft.com/office/drawing/2014/main" id="{8F0C26B8-F681-4349-85FA-B436BC1FF64E}"/>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A1A2F2A1-54EF-45B1-8199-C31A7F8C5DD4}"/>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29199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22519-5DBF-465A-9930-D744A141E3C0}"/>
              </a:ext>
            </a:extLst>
          </p:cNvPr>
          <p:cNvSpPr>
            <a:spLocks noGrp="1"/>
          </p:cNvSpPr>
          <p:nvPr>
            <p:ph type="title"/>
          </p:nvPr>
        </p:nvSpPr>
        <p:spPr/>
        <p:txBody>
          <a:bodyPr/>
          <a:lstStyle/>
          <a:p>
            <a:r>
              <a:rPr lang="de-DE" dirty="0"/>
              <a:t>Empfehlung zur Bildbeschreibung</a:t>
            </a:r>
          </a:p>
        </p:txBody>
      </p:sp>
      <p:sp>
        <p:nvSpPr>
          <p:cNvPr id="3" name="Inhaltsplatzhalter 2">
            <a:extLst>
              <a:ext uri="{FF2B5EF4-FFF2-40B4-BE49-F238E27FC236}">
                <a16:creationId xmlns:a16="http://schemas.microsoft.com/office/drawing/2014/main" id="{0A1E9E03-9118-4868-9AF6-26FF9C79E299}"/>
              </a:ext>
            </a:extLst>
          </p:cNvPr>
          <p:cNvSpPr>
            <a:spLocks noGrp="1"/>
          </p:cNvSpPr>
          <p:nvPr>
            <p:ph idx="1"/>
          </p:nvPr>
        </p:nvSpPr>
        <p:spPr/>
        <p:txBody>
          <a:bodyPr/>
          <a:lstStyle/>
          <a:p>
            <a:pPr fontAlgn="base"/>
            <a:endParaRPr lang="de-DE" dirty="0"/>
          </a:p>
          <a:p>
            <a:pPr fontAlgn="base">
              <a:lnSpc>
                <a:spcPts val="2300"/>
              </a:lnSpc>
            </a:pPr>
            <a:r>
              <a:rPr lang="de-DE" dirty="0"/>
              <a:t>Zu empfehlen ist es, sich bei der Beschreibung vom Groben und Allgemeinen hin zum Feinen und Speziellen zu orientieren, indem man sich zunächst einen Überblick über Bestandteile und Aufbau der Grafik verschafft und anschließend die einzelnen Bestandteile in einer logischen Reihenfolge beschreibt. </a:t>
            </a:r>
          </a:p>
          <a:p>
            <a:pPr fontAlgn="base">
              <a:lnSpc>
                <a:spcPts val="2300"/>
              </a:lnSpc>
            </a:pPr>
            <a:r>
              <a:rPr lang="de-DE" dirty="0"/>
              <a:t>Eine </a:t>
            </a:r>
            <a:r>
              <a:rPr lang="de-DE" b="1" dirty="0"/>
              <a:t>Bildbeschreibung </a:t>
            </a:r>
            <a:r>
              <a:rPr lang="de-DE" dirty="0"/>
              <a:t>sollte entsprechend des Zwecks der Grafik die </a:t>
            </a:r>
            <a:r>
              <a:rPr lang="de-DE" b="1" dirty="0"/>
              <a:t>gleichen Informationen </a:t>
            </a:r>
            <a:r>
              <a:rPr lang="de-DE" dirty="0"/>
              <a:t>enthalten wie die </a:t>
            </a:r>
            <a:r>
              <a:rPr lang="de-DE" b="1" dirty="0"/>
              <a:t>Grafik</a:t>
            </a:r>
            <a:r>
              <a:rPr lang="de-DE" dirty="0"/>
              <a:t> selbst. </a:t>
            </a:r>
          </a:p>
          <a:p>
            <a:pPr fontAlgn="base"/>
            <a:r>
              <a:rPr lang="de-DE" dirty="0"/>
              <a:t> </a:t>
            </a:r>
          </a:p>
        </p:txBody>
      </p:sp>
      <p:sp>
        <p:nvSpPr>
          <p:cNvPr id="6" name="Foliennummernplatzhalter 5">
            <a:extLst>
              <a:ext uri="{FF2B5EF4-FFF2-40B4-BE49-F238E27FC236}">
                <a16:creationId xmlns:a16="http://schemas.microsoft.com/office/drawing/2014/main" id="{BB26B412-D822-4B64-8817-AF7BB10ACDBE}"/>
              </a:ext>
            </a:extLst>
          </p:cNvPr>
          <p:cNvSpPr>
            <a:spLocks noGrp="1"/>
          </p:cNvSpPr>
          <p:nvPr>
            <p:ph type="sldNum" sz="quarter" idx="12"/>
          </p:nvPr>
        </p:nvSpPr>
        <p:spPr/>
        <p:txBody>
          <a:bodyPr/>
          <a:lstStyle/>
          <a:p>
            <a:fld id="{242EEE4B-4F13-4B3B-896D-98344C2D1A3F}" type="slidenum">
              <a:rPr lang="de-DE" smtClean="0"/>
              <a:t>11</a:t>
            </a:fld>
            <a:endParaRPr lang="de-DE" dirty="0"/>
          </a:p>
        </p:txBody>
      </p:sp>
      <p:sp>
        <p:nvSpPr>
          <p:cNvPr id="4" name="Datumsplatzhalter 3">
            <a:extLst>
              <a:ext uri="{FF2B5EF4-FFF2-40B4-BE49-F238E27FC236}">
                <a16:creationId xmlns:a16="http://schemas.microsoft.com/office/drawing/2014/main" id="{98653AE3-648C-4C1F-BFE4-091A08D29E6F}"/>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794BC305-3584-4365-9DB5-C208F469E762}"/>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41394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B7863-0613-438B-83C5-79CA7F65E156}"/>
              </a:ext>
            </a:extLst>
          </p:cNvPr>
          <p:cNvSpPr>
            <a:spLocks noGrp="1"/>
          </p:cNvSpPr>
          <p:nvPr>
            <p:ph type="title"/>
          </p:nvPr>
        </p:nvSpPr>
        <p:spPr/>
        <p:txBody>
          <a:bodyPr/>
          <a:lstStyle/>
          <a:p>
            <a:r>
              <a:rPr lang="de-DE" dirty="0"/>
              <a:t>Informationen einer Bildbeschreibung</a:t>
            </a:r>
          </a:p>
        </p:txBody>
      </p:sp>
      <p:sp>
        <p:nvSpPr>
          <p:cNvPr id="3" name="Inhaltsplatzhalter 2">
            <a:extLst>
              <a:ext uri="{FF2B5EF4-FFF2-40B4-BE49-F238E27FC236}">
                <a16:creationId xmlns:a16="http://schemas.microsoft.com/office/drawing/2014/main" id="{42F14DB7-9485-4040-A0B2-258AA4F2866A}"/>
              </a:ext>
            </a:extLst>
          </p:cNvPr>
          <p:cNvSpPr>
            <a:spLocks noGrp="1"/>
          </p:cNvSpPr>
          <p:nvPr>
            <p:ph idx="1"/>
          </p:nvPr>
        </p:nvSpPr>
        <p:spPr/>
        <p:txBody>
          <a:bodyPr/>
          <a:lstStyle/>
          <a:p>
            <a:pPr fontAlgn="base">
              <a:lnSpc>
                <a:spcPts val="2300"/>
              </a:lnSpc>
            </a:pPr>
            <a:r>
              <a:rPr lang="de-DE" dirty="0"/>
              <a:t>Folgende Informationen sollten je nach Kontext und abhängig vom Zweck des Bildes in der Beschreibung enthalten sein: </a:t>
            </a:r>
          </a:p>
          <a:p>
            <a:pPr marL="285750" indent="-285750" fontAlgn="base">
              <a:lnSpc>
                <a:spcPts val="2300"/>
              </a:lnSpc>
              <a:spcBef>
                <a:spcPts val="1200"/>
              </a:spcBef>
              <a:spcAft>
                <a:spcPts val="600"/>
              </a:spcAft>
              <a:buFont typeface="Arial" panose="020B0604020202020204" pitchFamily="34" charset="0"/>
              <a:buChar char="•"/>
            </a:pPr>
            <a:r>
              <a:rPr lang="de-DE" dirty="0"/>
              <a:t>Absicht/Zweck des Bildes </a:t>
            </a:r>
          </a:p>
          <a:p>
            <a:pPr marL="285750" indent="-285750" fontAlgn="base">
              <a:lnSpc>
                <a:spcPts val="2300"/>
              </a:lnSpc>
              <a:spcAft>
                <a:spcPts val="600"/>
              </a:spcAft>
              <a:buFont typeface="Arial" panose="020B0604020202020204" pitchFamily="34" charset="0"/>
              <a:buChar char="•"/>
            </a:pPr>
            <a:r>
              <a:rPr lang="de-DE" dirty="0"/>
              <a:t>Abgebildeter Ort </a:t>
            </a:r>
          </a:p>
          <a:p>
            <a:pPr marL="285750" indent="-285750" fontAlgn="base">
              <a:lnSpc>
                <a:spcPts val="2300"/>
              </a:lnSpc>
              <a:spcAft>
                <a:spcPts val="600"/>
              </a:spcAft>
              <a:buFont typeface="Arial" panose="020B0604020202020204" pitchFamily="34" charset="0"/>
              <a:buChar char="•"/>
            </a:pPr>
            <a:r>
              <a:rPr lang="de-DE" dirty="0"/>
              <a:t>Objekte, Gebäude, Menschen Emotionen, Atmosphäre </a:t>
            </a:r>
          </a:p>
          <a:p>
            <a:pPr marL="285750" indent="-285750" fontAlgn="base">
              <a:lnSpc>
                <a:spcPts val="2300"/>
              </a:lnSpc>
              <a:spcAft>
                <a:spcPts val="600"/>
              </a:spcAft>
              <a:buFont typeface="Arial" panose="020B0604020202020204" pitchFamily="34" charset="0"/>
              <a:buChar char="•"/>
            </a:pPr>
            <a:r>
              <a:rPr lang="de-DE" dirty="0"/>
              <a:t>Was passiert im Bild? </a:t>
            </a:r>
          </a:p>
          <a:p>
            <a:pPr marL="285750" indent="-285750" fontAlgn="base">
              <a:lnSpc>
                <a:spcPts val="2300"/>
              </a:lnSpc>
              <a:buFont typeface="Arial" panose="020B0604020202020204" pitchFamily="34" charset="0"/>
              <a:buChar char="•"/>
            </a:pPr>
            <a:r>
              <a:rPr lang="de-DE" dirty="0"/>
              <a:t>Farben (allerdings ist in Diagrammen die Beschreibung visueller Attribute nur nötig, wenn dadurch Zusatzinformationen geliefert werden) </a:t>
            </a:r>
          </a:p>
          <a:p>
            <a:endParaRPr lang="de-DE" dirty="0"/>
          </a:p>
        </p:txBody>
      </p:sp>
      <p:sp>
        <p:nvSpPr>
          <p:cNvPr id="6" name="Foliennummernplatzhalter 5">
            <a:extLst>
              <a:ext uri="{FF2B5EF4-FFF2-40B4-BE49-F238E27FC236}">
                <a16:creationId xmlns:a16="http://schemas.microsoft.com/office/drawing/2014/main" id="{1F1AB720-CF63-418E-A26C-3E2DB9A58A3C}"/>
              </a:ext>
            </a:extLst>
          </p:cNvPr>
          <p:cNvSpPr>
            <a:spLocks noGrp="1"/>
          </p:cNvSpPr>
          <p:nvPr>
            <p:ph type="sldNum" sz="quarter" idx="12"/>
          </p:nvPr>
        </p:nvSpPr>
        <p:spPr/>
        <p:txBody>
          <a:bodyPr/>
          <a:lstStyle/>
          <a:p>
            <a:fld id="{242EEE4B-4F13-4B3B-896D-98344C2D1A3F}" type="slidenum">
              <a:rPr lang="de-DE" smtClean="0"/>
              <a:t>12</a:t>
            </a:fld>
            <a:endParaRPr lang="de-DE" dirty="0"/>
          </a:p>
        </p:txBody>
      </p:sp>
      <p:sp>
        <p:nvSpPr>
          <p:cNvPr id="4" name="Datumsplatzhalter 3">
            <a:extLst>
              <a:ext uri="{FF2B5EF4-FFF2-40B4-BE49-F238E27FC236}">
                <a16:creationId xmlns:a16="http://schemas.microsoft.com/office/drawing/2014/main" id="{BC0413E8-A87B-4EB1-9F67-D88F42C9A5C1}"/>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E19BBBA7-63DC-4107-9785-810D50F2FA6F}"/>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170698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FD957-79F2-45DE-BF7D-E30DBE02A415}"/>
              </a:ext>
            </a:extLst>
          </p:cNvPr>
          <p:cNvSpPr>
            <a:spLocks noGrp="1"/>
          </p:cNvSpPr>
          <p:nvPr>
            <p:ph type="title"/>
          </p:nvPr>
        </p:nvSpPr>
        <p:spPr/>
        <p:txBody>
          <a:bodyPr/>
          <a:lstStyle/>
          <a:p>
            <a:r>
              <a:rPr lang="de-DE" dirty="0"/>
              <a:t>Beispiel Bildbeschreibung</a:t>
            </a:r>
          </a:p>
        </p:txBody>
      </p:sp>
      <p:pic>
        <p:nvPicPr>
          <p:cNvPr id="11" name="Picture 2" descr="Zu sehen ist ein beleuchtetes FernUni Gebäude. Diese Aufnahme ist aus der Luft aufgenommen." title="Campus-FernUniversität in Hagen">
            <a:extLst>
              <a:ext uri="{FF2B5EF4-FFF2-40B4-BE49-F238E27FC236}">
                <a16:creationId xmlns:a16="http://schemas.microsoft.com/office/drawing/2014/main" id="{FE8656BD-BCFF-4417-80E3-D4B0E372EE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880" y="2109456"/>
            <a:ext cx="2232247" cy="1486959"/>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C53CBAAA-B22A-423F-B27B-2506D2585923}"/>
              </a:ext>
            </a:extLst>
          </p:cNvPr>
          <p:cNvSpPr>
            <a:spLocks noGrp="1"/>
          </p:cNvSpPr>
          <p:nvPr>
            <p:ph idx="1"/>
          </p:nvPr>
        </p:nvSpPr>
        <p:spPr>
          <a:xfrm>
            <a:off x="1296000" y="2088000"/>
            <a:ext cx="10211133" cy="4010490"/>
          </a:xfrm>
        </p:spPr>
        <p:txBody>
          <a:bodyPr/>
          <a:lstStyle/>
          <a:p>
            <a:endParaRPr lang="de-DE" dirty="0"/>
          </a:p>
          <a:p>
            <a:endParaRPr lang="de-DE" dirty="0"/>
          </a:p>
          <a:p>
            <a:endParaRPr lang="de-DE" dirty="0"/>
          </a:p>
          <a:p>
            <a:endParaRPr lang="de-DE" dirty="0"/>
          </a:p>
          <a:p>
            <a:pPr>
              <a:spcAft>
                <a:spcPts val="1800"/>
              </a:spcAft>
            </a:pPr>
            <a:r>
              <a:rPr lang="de-DE" sz="1000" b="1" dirty="0"/>
              <a:t>Bildnachweis: </a:t>
            </a:r>
            <a:r>
              <a:rPr lang="de-DE" sz="1000" b="1" dirty="0" err="1"/>
              <a:t>FernUniversität</a:t>
            </a:r>
            <a:r>
              <a:rPr lang="de-DE" sz="1000" b="1" dirty="0"/>
              <a:t> in Hagen, Dirk </a:t>
            </a:r>
            <a:r>
              <a:rPr lang="de-DE" sz="1000" b="1" dirty="0" err="1"/>
              <a:t>Matull</a:t>
            </a:r>
            <a:endParaRPr lang="de-DE" sz="1000" b="1" dirty="0"/>
          </a:p>
          <a:p>
            <a:pPr marL="285750" indent="-285750">
              <a:buFont typeface="Arial" panose="020B0604020202020204" pitchFamily="34" charset="0"/>
              <a:buChar char="•"/>
            </a:pPr>
            <a:r>
              <a:rPr lang="de-DE" sz="1400" dirty="0"/>
              <a:t>Rechtsklick auf Bild</a:t>
            </a:r>
          </a:p>
          <a:p>
            <a:pPr marL="285750" indent="-285750">
              <a:buFont typeface="Arial" panose="020B0604020202020204" pitchFamily="34" charset="0"/>
              <a:buChar char="•"/>
            </a:pPr>
            <a:r>
              <a:rPr lang="de-DE" sz="1400" dirty="0"/>
              <a:t>Alternativtext öffnet sich</a:t>
            </a:r>
          </a:p>
          <a:p>
            <a:pPr marL="285750" indent="-285750">
              <a:buFont typeface="Arial" panose="020B0604020202020204" pitchFamily="34" charset="0"/>
              <a:buChar char="•"/>
            </a:pPr>
            <a:r>
              <a:rPr lang="de-DE" sz="1400" dirty="0"/>
              <a:t>Textfeld beschreiben</a:t>
            </a:r>
          </a:p>
          <a:p>
            <a:pPr marL="285750" indent="-285750">
              <a:buFont typeface="Arial" panose="020B0604020202020204" pitchFamily="34" charset="0"/>
              <a:buChar char="•"/>
            </a:pPr>
            <a:r>
              <a:rPr lang="de-DE" sz="1400" dirty="0"/>
              <a:t>Speichern</a:t>
            </a:r>
          </a:p>
          <a:p>
            <a:endParaRPr lang="de-DE" dirty="0"/>
          </a:p>
        </p:txBody>
      </p:sp>
      <p:sp>
        <p:nvSpPr>
          <p:cNvPr id="6" name="Foliennummernplatzhalter 5">
            <a:extLst>
              <a:ext uri="{FF2B5EF4-FFF2-40B4-BE49-F238E27FC236}">
                <a16:creationId xmlns:a16="http://schemas.microsoft.com/office/drawing/2014/main" id="{3F652CDC-9F17-4567-A8A2-97920BB81962}"/>
              </a:ext>
            </a:extLst>
          </p:cNvPr>
          <p:cNvSpPr>
            <a:spLocks noGrp="1"/>
          </p:cNvSpPr>
          <p:nvPr>
            <p:ph type="sldNum" sz="quarter" idx="12"/>
          </p:nvPr>
        </p:nvSpPr>
        <p:spPr/>
        <p:txBody>
          <a:bodyPr/>
          <a:lstStyle/>
          <a:p>
            <a:fld id="{242EEE4B-4F13-4B3B-896D-98344C2D1A3F}" type="slidenum">
              <a:rPr lang="de-DE" smtClean="0"/>
              <a:t>13</a:t>
            </a:fld>
            <a:endParaRPr lang="de-DE" dirty="0"/>
          </a:p>
        </p:txBody>
      </p:sp>
      <p:sp>
        <p:nvSpPr>
          <p:cNvPr id="4" name="Datumsplatzhalter 3">
            <a:extLst>
              <a:ext uri="{FF2B5EF4-FFF2-40B4-BE49-F238E27FC236}">
                <a16:creationId xmlns:a16="http://schemas.microsoft.com/office/drawing/2014/main" id="{16F6900B-7D98-4A72-B4A5-F72E66293888}"/>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BFEEB654-109C-4C51-9B1A-419D2FA40397}"/>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35090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98DFB6-AD19-409A-914A-7C57A51E3A3F}"/>
              </a:ext>
            </a:extLst>
          </p:cNvPr>
          <p:cNvSpPr>
            <a:spLocks noGrp="1"/>
          </p:cNvSpPr>
          <p:nvPr>
            <p:ph type="title"/>
          </p:nvPr>
        </p:nvSpPr>
        <p:spPr/>
        <p:txBody>
          <a:bodyPr/>
          <a:lstStyle/>
          <a:p>
            <a:r>
              <a:rPr lang="de-DE" dirty="0"/>
              <a:t>Formeln</a:t>
            </a:r>
          </a:p>
        </p:txBody>
      </p:sp>
      <p:sp>
        <p:nvSpPr>
          <p:cNvPr id="3" name="Inhaltsplatzhalter 2">
            <a:extLst>
              <a:ext uri="{FF2B5EF4-FFF2-40B4-BE49-F238E27FC236}">
                <a16:creationId xmlns:a16="http://schemas.microsoft.com/office/drawing/2014/main" id="{869A7BDD-7CC4-4A1B-A178-917A3CE0FA69}"/>
              </a:ext>
            </a:extLst>
          </p:cNvPr>
          <p:cNvSpPr>
            <a:spLocks noGrp="1"/>
          </p:cNvSpPr>
          <p:nvPr>
            <p:ph idx="1"/>
          </p:nvPr>
        </p:nvSpPr>
        <p:spPr/>
        <p:txBody>
          <a:bodyPr/>
          <a:lstStyle/>
          <a:p>
            <a:pPr marL="285750" indent="-285750">
              <a:lnSpc>
                <a:spcPts val="2300"/>
              </a:lnSpc>
              <a:buFont typeface="Arial" panose="020B0604020202020204" pitchFamily="34" charset="0"/>
              <a:buChar char="•"/>
            </a:pPr>
            <a:endParaRPr lang="de-DE" sz="1800" dirty="0"/>
          </a:p>
          <a:p>
            <a:pPr marL="285750" indent="-285750">
              <a:lnSpc>
                <a:spcPts val="2300"/>
              </a:lnSpc>
              <a:buFont typeface="Arial" panose="020B0604020202020204" pitchFamily="34" charset="0"/>
              <a:buChar char="•"/>
            </a:pPr>
            <a:r>
              <a:rPr lang="de-DE" sz="1800" dirty="0"/>
              <a:t>Verwendet man in einem Dokument Bilder, die mathematische Darstellungen wie Formeln oder Sonderzeichen enthalten, sollte der </a:t>
            </a:r>
            <a:r>
              <a:rPr lang="de-DE" sz="1800" b="1" dirty="0"/>
              <a:t>Alternativtext eine textuelle Variante dieser Formel </a:t>
            </a:r>
            <a:r>
              <a:rPr lang="de-DE" sz="1800" dirty="0"/>
              <a:t>enthalten.</a:t>
            </a:r>
          </a:p>
          <a:p>
            <a:pPr marL="285750" indent="-285750">
              <a:lnSpc>
                <a:spcPts val="2300"/>
              </a:lnSpc>
              <a:buFont typeface="Arial" panose="020B0604020202020204" pitchFamily="34" charset="0"/>
              <a:buChar char="•"/>
            </a:pPr>
            <a:r>
              <a:rPr lang="de-DE" sz="1800" dirty="0"/>
              <a:t>Das </a:t>
            </a:r>
            <a:r>
              <a:rPr lang="de-DE" sz="1800" b="1" dirty="0"/>
              <a:t>Einfügen von Formeln über PowerPoint sollten vermieden </a:t>
            </a:r>
            <a:r>
              <a:rPr lang="de-DE" sz="1800" dirty="0"/>
              <a:t>werden, da diese oft nicht zugänglich sind. </a:t>
            </a:r>
          </a:p>
          <a:p>
            <a:pPr marL="285750" indent="-285750">
              <a:lnSpc>
                <a:spcPts val="2300"/>
              </a:lnSpc>
              <a:buFont typeface="Arial" panose="020B0604020202020204" pitchFamily="34" charset="0"/>
              <a:buChar char="•"/>
            </a:pPr>
            <a:r>
              <a:rPr lang="de-DE" sz="1800" dirty="0"/>
              <a:t>Formel können über das Bildschirmfoto als Bild abgespeichert werden. Dieses Bild wird dann in ein Dokument eingefügt und mit einem Alternativtext gesetzt.</a:t>
            </a:r>
          </a:p>
          <a:p>
            <a:endParaRPr lang="de-DE" dirty="0"/>
          </a:p>
        </p:txBody>
      </p:sp>
      <p:sp>
        <p:nvSpPr>
          <p:cNvPr id="6" name="Foliennummernplatzhalter 5">
            <a:extLst>
              <a:ext uri="{FF2B5EF4-FFF2-40B4-BE49-F238E27FC236}">
                <a16:creationId xmlns:a16="http://schemas.microsoft.com/office/drawing/2014/main" id="{28ACD05A-B859-411E-8F9C-1881F1BAE2BC}"/>
              </a:ext>
            </a:extLst>
          </p:cNvPr>
          <p:cNvSpPr>
            <a:spLocks noGrp="1"/>
          </p:cNvSpPr>
          <p:nvPr>
            <p:ph type="sldNum" sz="quarter" idx="12"/>
          </p:nvPr>
        </p:nvSpPr>
        <p:spPr/>
        <p:txBody>
          <a:bodyPr/>
          <a:lstStyle/>
          <a:p>
            <a:fld id="{242EEE4B-4F13-4B3B-896D-98344C2D1A3F}" type="slidenum">
              <a:rPr lang="de-DE" smtClean="0"/>
              <a:t>14</a:t>
            </a:fld>
            <a:endParaRPr lang="de-DE" dirty="0"/>
          </a:p>
        </p:txBody>
      </p:sp>
      <p:sp>
        <p:nvSpPr>
          <p:cNvPr id="4" name="Datumsplatzhalter 3">
            <a:extLst>
              <a:ext uri="{FF2B5EF4-FFF2-40B4-BE49-F238E27FC236}">
                <a16:creationId xmlns:a16="http://schemas.microsoft.com/office/drawing/2014/main" id="{A14D3431-1154-4968-92F1-E0F80E135383}"/>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77A11080-F0BD-478F-BB9E-9174ABCFD48F}"/>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201067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mathematische Formeln</a:t>
            </a:r>
          </a:p>
        </p:txBody>
      </p:sp>
      <mc:AlternateContent xmlns:mc="http://schemas.openxmlformats.org/markup-compatibility/2006" xmlns:a14="http://schemas.microsoft.com/office/drawing/2010/main">
        <mc:Choice Requires="a14">
          <p:sp>
            <p:nvSpPr>
              <p:cNvPr id="10" name="Textfeld 9"/>
              <p:cNvSpPr txBox="1"/>
              <p:nvPr/>
            </p:nvSpPr>
            <p:spPr>
              <a:xfrm>
                <a:off x="1296000" y="2010048"/>
                <a:ext cx="9264496" cy="3877985"/>
              </a:xfrm>
              <a:prstGeom prst="rect">
                <a:avLst/>
              </a:prstGeom>
              <a:noFill/>
            </p:spPr>
            <p:txBody>
              <a:bodyPr wrap="square" rtlCol="0">
                <a:spAutoFit/>
              </a:bodyPr>
              <a:lstStyle/>
              <a:p>
                <a:pPr>
                  <a:spcAft>
                    <a:spcPts val="600"/>
                  </a:spcAft>
                </a:pPr>
                <a:r>
                  <a:rPr lang="de-DE" dirty="0"/>
                  <a:t>Satz des Pythagoras: </a:t>
                </a:r>
                <a:br>
                  <a:rPr lang="de-DE" dirty="0"/>
                </a:br>
                <a:r>
                  <a:rPr lang="de-DE" dirty="0"/>
                  <a:t>In einem rechtwinkligen Dreieck ist die Summe der Flächeninhalte der beiden Quadrate über den Katheten der Längen a und b gleich dem Flächeninhalt des Quadrats über der Hypotenuse der Länge c.</a:t>
                </a:r>
              </a:p>
              <a:p>
                <a:pPr>
                  <a:spcAft>
                    <a:spcPts val="600"/>
                  </a:spcAft>
                </a:pPr>
                <a:endParaRPr lang="de-DE" dirty="0"/>
              </a:p>
              <a:p>
                <a:pPr>
                  <a:spcAft>
                    <a:spcPts val="600"/>
                  </a:spcAft>
                </a:pPr>
                <a:r>
                  <a:rPr lang="de-DE" dirty="0"/>
                  <a:t>Als Formel: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𝑐</m:t>
                        </m:r>
                      </m:e>
                      <m:sup>
                        <m:r>
                          <a:rPr lang="de-DE" i="1">
                            <a:latin typeface="Cambria Math" panose="02040503050406030204" pitchFamily="18" charset="0"/>
                          </a:rPr>
                          <m:t>2</m:t>
                        </m:r>
                      </m:sup>
                    </m:sSup>
                  </m:oMath>
                </a14:m>
                <a:r>
                  <a:rPr lang="de-DE" dirty="0"/>
                  <a:t> </a:t>
                </a:r>
              </a:p>
              <a:p>
                <a:pPr>
                  <a:spcAft>
                    <a:spcPts val="600"/>
                  </a:spcAft>
                </a:pPr>
                <a:r>
                  <a:rPr lang="de-DE" b="1" dirty="0"/>
                  <a:t>Eingefügt über Formeleditor nicht lesbar für Screen-Reader etc.</a:t>
                </a:r>
              </a:p>
              <a:p>
                <a:pPr>
                  <a:spcAft>
                    <a:spcPts val="600"/>
                  </a:spcAft>
                </a:pPr>
                <a:endParaRPr lang="de-DE" dirty="0">
                  <a:solidFill>
                    <a:srgbClr val="FF0000"/>
                  </a:solidFill>
                </a:endParaRPr>
              </a:p>
              <a:p>
                <a:pPr>
                  <a:spcAft>
                    <a:spcPts val="600"/>
                  </a:spcAft>
                </a:pPr>
                <a:r>
                  <a:rPr lang="de-DE" dirty="0"/>
                  <a:t>Als Formel: </a:t>
                </a:r>
                <a:br>
                  <a:rPr lang="de-DE" dirty="0"/>
                </a:br>
                <a:r>
                  <a:rPr lang="de-DE" b="1" dirty="0"/>
                  <a:t>Eingefügt als Grafik mit alternativem, beschreibendem Text.</a:t>
                </a:r>
                <a:br>
                  <a:rPr lang="de-DE" b="1" dirty="0"/>
                </a:br>
                <a:endParaRPr lang="de-DE" b="1" dirty="0"/>
              </a:p>
              <a:p>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1296000" y="2010048"/>
                <a:ext cx="9264496" cy="3877985"/>
              </a:xfrm>
              <a:prstGeom prst="rect">
                <a:avLst/>
              </a:prstGeom>
              <a:blipFill>
                <a:blip r:embed="rId2"/>
                <a:stretch>
                  <a:fillRect l="-592" t="-943" r="-197"/>
                </a:stretch>
              </a:blipFill>
            </p:spPr>
            <p:txBody>
              <a:bodyPr/>
              <a:lstStyle/>
              <a:p>
                <a:r>
                  <a:rPr lang="de-DE">
                    <a:noFill/>
                  </a:rPr>
                  <a:t> </a:t>
                </a:r>
              </a:p>
            </p:txBody>
          </p:sp>
        </mc:Fallback>
      </mc:AlternateContent>
      <p:pic>
        <p:nvPicPr>
          <p:cNvPr id="14" name="Grafik 13" descr="a Quadrat plus b Quadrat gleich c Quadrat" title="Satz des Pythagor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600" y="4509120"/>
            <a:ext cx="1999323" cy="390112"/>
          </a:xfrm>
          <a:prstGeom prst="rect">
            <a:avLst/>
          </a:prstGeom>
        </p:spPr>
      </p:pic>
      <p:sp>
        <p:nvSpPr>
          <p:cNvPr id="6" name="Foliennummernplatzhalter 5"/>
          <p:cNvSpPr>
            <a:spLocks noGrp="1"/>
          </p:cNvSpPr>
          <p:nvPr>
            <p:ph type="sldNum" sz="quarter" idx="12"/>
          </p:nvPr>
        </p:nvSpPr>
        <p:spPr/>
        <p:txBody>
          <a:bodyPr/>
          <a:lstStyle/>
          <a:p>
            <a:fld id="{242EEE4B-4F13-4B3B-896D-98344C2D1A3F}" type="slidenum">
              <a:rPr lang="de-DE" smtClean="0"/>
              <a:t>15</a:t>
            </a:fld>
            <a:endParaRPr lang="de-DE" dirty="0"/>
          </a:p>
        </p:txBody>
      </p:sp>
      <p:sp>
        <p:nvSpPr>
          <p:cNvPr id="4" name="Datumsplatzhalter 3"/>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10905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Hinweise zur Gestaltung</a:t>
            </a:r>
            <a:endParaRPr lang="de-DE" dirty="0"/>
          </a:p>
        </p:txBody>
      </p:sp>
      <p:sp>
        <p:nvSpPr>
          <p:cNvPr id="3" name="Inhaltsplatzhalter 2"/>
          <p:cNvSpPr>
            <a:spLocks noGrp="1"/>
          </p:cNvSpPr>
          <p:nvPr>
            <p:ph idx="1"/>
          </p:nvPr>
        </p:nvSpPr>
        <p:spPr>
          <a:xfrm>
            <a:off x="1296000" y="2088000"/>
            <a:ext cx="10224000" cy="3933287"/>
          </a:xfrm>
        </p:spPr>
        <p:txBody>
          <a:bodyPr/>
          <a:lstStyle/>
          <a:p>
            <a:pPr marL="457200" indent="-457200">
              <a:buFont typeface="Symbol" panose="05050102010706020507" pitchFamily="18" charset="2"/>
              <a:buChar char="-"/>
            </a:pPr>
            <a:endParaRPr lang="de-DE" sz="1800" dirty="0"/>
          </a:p>
          <a:p>
            <a:pPr marL="457200" indent="-457200">
              <a:lnSpc>
                <a:spcPts val="2300"/>
              </a:lnSpc>
              <a:buFont typeface="Symbol" panose="05050102010706020507" pitchFamily="18" charset="2"/>
              <a:buChar char="-"/>
            </a:pPr>
            <a:r>
              <a:rPr lang="de-DE" sz="1800" dirty="0"/>
              <a:t>Alle visuellen Eigenschaften von Texten (Schriftgröße, Schriftfarbe, Positionierung und Anzahl der Platzhalter, etc.) sollten durch einen Folienmaster organisiert werden.</a:t>
            </a:r>
          </a:p>
          <a:p>
            <a:pPr marL="457200" indent="-457200">
              <a:lnSpc>
                <a:spcPts val="2300"/>
              </a:lnSpc>
              <a:buFont typeface="Symbol" panose="05050102010706020507" pitchFamily="18" charset="2"/>
              <a:buChar char="-"/>
            </a:pPr>
            <a:r>
              <a:rPr lang="de-DE" sz="1800" dirty="0"/>
              <a:t>Positionierung von Texten mit Hilfe von Leerzeichen und –</a:t>
            </a:r>
            <a:r>
              <a:rPr lang="de-DE" sz="1800" dirty="0" err="1"/>
              <a:t>zeilen</a:t>
            </a:r>
            <a:r>
              <a:rPr lang="de-DE" sz="1800" dirty="0"/>
              <a:t> sollte vermieden werden. Für Menschen, die eine Sprachausgabe nutzen, wird jede so eingefügte Leerzeile als „Leer“ vorgelesen.</a:t>
            </a:r>
          </a:p>
          <a:p>
            <a:pPr marL="457200" indent="-457200">
              <a:lnSpc>
                <a:spcPts val="2300"/>
              </a:lnSpc>
              <a:spcAft>
                <a:spcPts val="600"/>
              </a:spcAft>
              <a:buFont typeface="Symbol" panose="05050102010706020507" pitchFamily="18" charset="2"/>
              <a:buChar char="-"/>
            </a:pPr>
            <a:r>
              <a:rPr lang="de-DE" sz="1800" dirty="0"/>
              <a:t>In einem Dokument sollte die manuelle oder auch automatische Worttrennung vermieden werden.</a:t>
            </a:r>
          </a:p>
          <a:p>
            <a:pPr marL="457200" indent="-457200">
              <a:lnSpc>
                <a:spcPts val="2300"/>
              </a:lnSpc>
              <a:buFont typeface="Symbol" panose="05050102010706020507" pitchFamily="18" charset="2"/>
              <a:buChar char="-"/>
            </a:pPr>
            <a:r>
              <a:rPr lang="de-DE" sz="1800" dirty="0"/>
              <a:t>Es empfiehlt sich, mehrere Spalten über die dafür vorgesehenen Folienlayouts umzusetzen, anstatt eigene Textfelder in die Folie einzufügen.</a:t>
            </a:r>
          </a:p>
          <a:p>
            <a:endParaRPr lang="de-DE" dirty="0"/>
          </a:p>
        </p:txBody>
      </p:sp>
      <p:sp>
        <p:nvSpPr>
          <p:cNvPr id="6" name="Foliennummernplatzhalter 5"/>
          <p:cNvSpPr>
            <a:spLocks noGrp="1"/>
          </p:cNvSpPr>
          <p:nvPr>
            <p:ph type="sldNum" sz="quarter" idx="12"/>
          </p:nvPr>
        </p:nvSpPr>
        <p:spPr/>
        <p:txBody>
          <a:bodyPr/>
          <a:lstStyle/>
          <a:p>
            <a:fld id="{242EEE4B-4F13-4B3B-896D-98344C2D1A3F}" type="slidenum">
              <a:rPr lang="de-DE" smtClean="0"/>
              <a:t>2</a:t>
            </a:fld>
            <a:endParaRPr lang="de-DE" dirty="0"/>
          </a:p>
        </p:txBody>
      </p:sp>
      <p:sp>
        <p:nvSpPr>
          <p:cNvPr id="4" name="Datumsplatzhalter 3"/>
          <p:cNvSpPr>
            <a:spLocks noGrp="1"/>
          </p:cNvSpPr>
          <p:nvPr>
            <p:ph type="dt" sz="half" idx="10"/>
          </p:nvPr>
        </p:nvSpPr>
        <p:spPr/>
        <p:txBody>
          <a:bodyPr/>
          <a:lstStyle/>
          <a:p>
            <a:fld id="{088D5AAE-ECFE-40DE-B45A-7BF3FB7F7E57}" type="datetime1">
              <a:rPr lang="de-DE" smtClean="0"/>
              <a:t>04.11.2024</a:t>
            </a:fld>
            <a:endParaRPr lang="de-DE" dirty="0"/>
          </a:p>
        </p:txBody>
      </p:sp>
      <p:sp>
        <p:nvSpPr>
          <p:cNvPr id="5" name="Fußzeilenplatzhalter 4"/>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42721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Folientitel</a:t>
            </a:r>
          </a:p>
        </p:txBody>
      </p:sp>
      <p:sp>
        <p:nvSpPr>
          <p:cNvPr id="3" name="Inhaltsplatzhalter 2"/>
          <p:cNvSpPr>
            <a:spLocks noGrp="1"/>
          </p:cNvSpPr>
          <p:nvPr>
            <p:ph idx="1"/>
          </p:nvPr>
        </p:nvSpPr>
        <p:spPr/>
        <p:txBody>
          <a:bodyPr/>
          <a:lstStyle/>
          <a:p>
            <a:pPr marL="457200" indent="-457200"/>
            <a:endParaRPr lang="de-DE" sz="1800" dirty="0"/>
          </a:p>
          <a:p>
            <a:pPr marL="457200" indent="-457200">
              <a:lnSpc>
                <a:spcPts val="2300"/>
              </a:lnSpc>
            </a:pPr>
            <a:r>
              <a:rPr lang="de-DE" sz="1800" b="1" dirty="0"/>
              <a:t>Folientitel </a:t>
            </a:r>
            <a:r>
              <a:rPr lang="de-DE" sz="1800" dirty="0"/>
              <a:t>einer einzelnen Folie </a:t>
            </a:r>
            <a:r>
              <a:rPr lang="de-DE" sz="1800" b="1" dirty="0"/>
              <a:t>kurz und prägnant benennen</a:t>
            </a:r>
            <a:r>
              <a:rPr lang="de-DE" sz="1800" dirty="0"/>
              <a:t>, da die Titel von Menschen, die eine Sprachausgabe verwenden, zur Navigation benutzt werden und die Grundlage für die Gliederungsansicht der Präsentation bilden.</a:t>
            </a:r>
          </a:p>
          <a:p>
            <a:pPr marL="457200" indent="-457200">
              <a:lnSpc>
                <a:spcPts val="2300"/>
              </a:lnSpc>
            </a:pPr>
            <a:r>
              <a:rPr lang="de-DE" sz="1800" dirty="0"/>
              <a:t>Der </a:t>
            </a:r>
            <a:r>
              <a:rPr lang="de-DE" sz="1800" b="1" dirty="0"/>
              <a:t>Folientitel</a:t>
            </a:r>
            <a:r>
              <a:rPr lang="de-DE" sz="1800" dirty="0"/>
              <a:t> sollte demnach für jede Folie </a:t>
            </a:r>
            <a:r>
              <a:rPr lang="de-DE" sz="1800" b="1" dirty="0"/>
              <a:t>unterschiedlich</a:t>
            </a:r>
            <a:r>
              <a:rPr lang="de-DE" sz="1800" dirty="0"/>
              <a:t> sein. </a:t>
            </a:r>
          </a:p>
        </p:txBody>
      </p:sp>
      <p:sp>
        <p:nvSpPr>
          <p:cNvPr id="6" name="Foliennummernplatzhalter 5"/>
          <p:cNvSpPr>
            <a:spLocks noGrp="1"/>
          </p:cNvSpPr>
          <p:nvPr>
            <p:ph type="sldNum" sz="quarter" idx="12"/>
          </p:nvPr>
        </p:nvSpPr>
        <p:spPr/>
        <p:txBody>
          <a:bodyPr/>
          <a:lstStyle/>
          <a:p>
            <a:fld id="{242EEE4B-4F13-4B3B-896D-98344C2D1A3F}" type="slidenum">
              <a:rPr lang="de-DE" smtClean="0"/>
              <a:t>3</a:t>
            </a:fld>
            <a:endParaRPr lang="de-DE" dirty="0"/>
          </a:p>
        </p:txBody>
      </p:sp>
      <p:sp>
        <p:nvSpPr>
          <p:cNvPr id="4" name="Datumsplatzhalter 3"/>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32075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70F71-60BE-4BCF-BDEC-EFB6A478BA31}"/>
              </a:ext>
            </a:extLst>
          </p:cNvPr>
          <p:cNvSpPr>
            <a:spLocks noGrp="1"/>
          </p:cNvSpPr>
          <p:nvPr>
            <p:ph type="title"/>
          </p:nvPr>
        </p:nvSpPr>
        <p:spPr/>
        <p:txBody>
          <a:bodyPr/>
          <a:lstStyle/>
          <a:p>
            <a:r>
              <a:rPr lang="de-DE" dirty="0"/>
              <a:t>Lesereihenfolge der Elemente festlegen</a:t>
            </a:r>
          </a:p>
        </p:txBody>
      </p:sp>
      <p:sp>
        <p:nvSpPr>
          <p:cNvPr id="3" name="Inhaltsplatzhalter 2">
            <a:extLst>
              <a:ext uri="{FF2B5EF4-FFF2-40B4-BE49-F238E27FC236}">
                <a16:creationId xmlns:a16="http://schemas.microsoft.com/office/drawing/2014/main" id="{326064BD-C27E-462A-9416-97408DB1FA35}"/>
              </a:ext>
            </a:extLst>
          </p:cNvPr>
          <p:cNvSpPr>
            <a:spLocks noGrp="1"/>
          </p:cNvSpPr>
          <p:nvPr>
            <p:ph idx="1"/>
          </p:nvPr>
        </p:nvSpPr>
        <p:spPr/>
        <p:txBody>
          <a:bodyPr/>
          <a:lstStyle/>
          <a:p>
            <a:pPr>
              <a:spcAft>
                <a:spcPts val="0"/>
              </a:spcAft>
            </a:pPr>
            <a:r>
              <a:rPr lang="de-DE" dirty="0"/>
              <a:t>Blinde Lesende erschließen den Inhalt eines Dokumentes linearisiert, d. h. ein Element nach dem anderen wird von der Sprachausgabe vorgelesen.</a:t>
            </a:r>
          </a:p>
          <a:p>
            <a:pPr marL="250022" indent="-250022">
              <a:buFont typeface="Symbol" panose="05050102010706020507" pitchFamily="18" charset="2"/>
              <a:buChar char="-"/>
            </a:pPr>
            <a:endParaRPr lang="de-DE" dirty="0"/>
          </a:p>
          <a:p>
            <a:pPr marL="250022" indent="-250022">
              <a:spcAft>
                <a:spcPts val="0"/>
              </a:spcAft>
              <a:buFont typeface="Symbol" panose="05050102010706020507" pitchFamily="18" charset="2"/>
              <a:buChar char="-"/>
            </a:pPr>
            <a:r>
              <a:rPr lang="de-DE" dirty="0"/>
              <a:t>Fügt man beispielsweise entgegen der Empfehlung in ein vorhandenes Folienlayout ein Textfeld ein, so ist dieses in der Lesereihenfolge automatisch das letzte Element, unabhängig davon, wo es auf der Folie platziert wurde. Deshalb sollte man, nachdem man alle Inhalte einer Folie festgelegt hat, die Lesereihenfolge unbedingt überprüfen.</a:t>
            </a:r>
          </a:p>
          <a:p>
            <a:pPr marL="250022" indent="-250022">
              <a:buFont typeface="Symbol" panose="05050102010706020507" pitchFamily="18" charset="2"/>
              <a:buChar char="-"/>
            </a:pPr>
            <a:endParaRPr lang="de-DE" dirty="0"/>
          </a:p>
          <a:p>
            <a:pPr marL="250022" indent="-250022">
              <a:spcAft>
                <a:spcPts val="0"/>
              </a:spcAft>
              <a:buFont typeface="Symbol" panose="05050102010706020507" pitchFamily="18" charset="2"/>
              <a:buChar char="-"/>
            </a:pPr>
            <a:r>
              <a:rPr lang="de-DE" dirty="0"/>
              <a:t>Die Lesereihenfolge kann wie das Ein- und Ausblenden von Folienelementen in der Werkzeugleiste Auswahl überprüft und angepasst werden. </a:t>
            </a:r>
          </a:p>
          <a:p>
            <a:pPr>
              <a:spcAft>
                <a:spcPts val="0"/>
              </a:spcAft>
            </a:pPr>
            <a:r>
              <a:rPr lang="de-DE" dirty="0"/>
              <a:t> </a:t>
            </a:r>
          </a:p>
          <a:p>
            <a:pPr marL="250022" indent="-250022">
              <a:spcAft>
                <a:spcPts val="0"/>
              </a:spcAft>
              <a:buFont typeface="Symbol" panose="05050102010706020507" pitchFamily="18" charset="2"/>
              <a:buChar char="-"/>
            </a:pPr>
            <a:r>
              <a:rPr lang="de-DE" b="1" dirty="0"/>
              <a:t>Achtung:</a:t>
            </a:r>
            <a:r>
              <a:rPr lang="de-DE" dirty="0"/>
              <a:t> </a:t>
            </a:r>
            <a:r>
              <a:rPr lang="de-DE" b="1" dirty="0"/>
              <a:t>Das untere Element im Auswahlbereich wird zuerst vorgelesen, das obere Element zuletzt! </a:t>
            </a:r>
          </a:p>
          <a:p>
            <a:pPr marL="250022" indent="-250022">
              <a:buFont typeface="Symbol" panose="05050102010706020507" pitchFamily="18" charset="2"/>
              <a:buChar char="-"/>
            </a:pPr>
            <a:endParaRPr lang="de-DE" dirty="0"/>
          </a:p>
          <a:p>
            <a:pPr marL="250022" indent="-250022">
              <a:buFont typeface="Symbol" panose="05050102010706020507" pitchFamily="18" charset="2"/>
              <a:buChar char="-"/>
            </a:pPr>
            <a:endParaRPr lang="de-DE" dirty="0"/>
          </a:p>
          <a:p>
            <a:pPr algn="just"/>
            <a:endParaRPr lang="de-DE" sz="1800" dirty="0"/>
          </a:p>
          <a:p>
            <a:endParaRPr lang="de-DE" dirty="0"/>
          </a:p>
        </p:txBody>
      </p:sp>
      <p:sp>
        <p:nvSpPr>
          <p:cNvPr id="6" name="Foliennummernplatzhalter 5">
            <a:extLst>
              <a:ext uri="{FF2B5EF4-FFF2-40B4-BE49-F238E27FC236}">
                <a16:creationId xmlns:a16="http://schemas.microsoft.com/office/drawing/2014/main" id="{38224CC3-9B43-419F-9FFA-D2CB56A94AD0}"/>
              </a:ext>
            </a:extLst>
          </p:cNvPr>
          <p:cNvSpPr>
            <a:spLocks noGrp="1"/>
          </p:cNvSpPr>
          <p:nvPr>
            <p:ph type="sldNum" sz="quarter" idx="12"/>
          </p:nvPr>
        </p:nvSpPr>
        <p:spPr/>
        <p:txBody>
          <a:bodyPr/>
          <a:lstStyle/>
          <a:p>
            <a:fld id="{242EEE4B-4F13-4B3B-896D-98344C2D1A3F}" type="slidenum">
              <a:rPr lang="de-DE" smtClean="0"/>
              <a:t>4</a:t>
            </a:fld>
            <a:endParaRPr lang="de-DE" dirty="0"/>
          </a:p>
        </p:txBody>
      </p:sp>
      <p:sp>
        <p:nvSpPr>
          <p:cNvPr id="4" name="Datumsplatzhalter 3">
            <a:extLst>
              <a:ext uri="{FF2B5EF4-FFF2-40B4-BE49-F238E27FC236}">
                <a16:creationId xmlns:a16="http://schemas.microsoft.com/office/drawing/2014/main" id="{08AA8D93-9038-4951-BC1F-38F4FA67DD00}"/>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E3342437-2A4C-4B94-B95F-609BF0653077}"/>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33923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1E8B274-1E2F-41C7-9BA1-371B90026B8E}"/>
              </a:ext>
            </a:extLst>
          </p:cNvPr>
          <p:cNvSpPr>
            <a:spLocks noGrp="1"/>
          </p:cNvSpPr>
          <p:nvPr>
            <p:ph type="title"/>
          </p:nvPr>
        </p:nvSpPr>
        <p:spPr>
          <a:xfrm>
            <a:off x="1296000" y="1522800"/>
            <a:ext cx="10224000" cy="394032"/>
          </a:xfrm>
        </p:spPr>
        <p:txBody>
          <a:bodyPr/>
          <a:lstStyle/>
          <a:p>
            <a:r>
              <a:rPr lang="de-DE" dirty="0"/>
              <a:t>Vorgehensweise</a:t>
            </a:r>
          </a:p>
        </p:txBody>
      </p:sp>
      <p:sp>
        <p:nvSpPr>
          <p:cNvPr id="3" name="Inhaltsplatzhalter 2">
            <a:extLst>
              <a:ext uri="{FF2B5EF4-FFF2-40B4-BE49-F238E27FC236}">
                <a16:creationId xmlns:a16="http://schemas.microsoft.com/office/drawing/2014/main" id="{3C11107E-4A94-4A2F-B794-81FE519B97B5}"/>
              </a:ext>
            </a:extLst>
          </p:cNvPr>
          <p:cNvSpPr>
            <a:spLocks noGrp="1"/>
          </p:cNvSpPr>
          <p:nvPr>
            <p:ph idx="1"/>
          </p:nvPr>
        </p:nvSpPr>
        <p:spPr/>
        <p:txBody>
          <a:bodyPr/>
          <a:lstStyle/>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r>
              <a:rPr lang="de-DE" b="1" dirty="0"/>
              <a:t>Registerkarte Start</a:t>
            </a:r>
          </a:p>
          <a:p>
            <a:pPr marL="285750" indent="-285750">
              <a:buFont typeface="Arial" panose="020B0604020202020204" pitchFamily="34" charset="0"/>
              <a:buChar char="•"/>
            </a:pPr>
            <a:r>
              <a:rPr lang="de-DE" b="1" dirty="0"/>
              <a:t>Gruppierung Zeichnen</a:t>
            </a:r>
          </a:p>
          <a:p>
            <a:pPr marL="285750" indent="-285750">
              <a:buFont typeface="Arial" panose="020B0604020202020204" pitchFamily="34" charset="0"/>
              <a:buChar char="•"/>
            </a:pPr>
            <a:r>
              <a:rPr lang="de-DE" b="1" dirty="0"/>
              <a:t>Anordnen </a:t>
            </a:r>
          </a:p>
          <a:p>
            <a:pPr marL="285750" indent="-285750">
              <a:buFont typeface="Arial" panose="020B0604020202020204" pitchFamily="34" charset="0"/>
              <a:buChar char="•"/>
            </a:pPr>
            <a:r>
              <a:rPr lang="de-DE" b="1" dirty="0"/>
              <a:t>Auswahlbereich</a:t>
            </a:r>
          </a:p>
          <a:p>
            <a:pPr marL="285750" indent="-285750">
              <a:buFont typeface="Arial" panose="020B0604020202020204" pitchFamily="34" charset="0"/>
              <a:buChar char="•"/>
            </a:pPr>
            <a:r>
              <a:rPr lang="de-DE" b="1" dirty="0"/>
              <a:t>Werkzeugleiste Auswahl</a:t>
            </a:r>
          </a:p>
          <a:p>
            <a:pPr marL="285750" indent="-285750">
              <a:buFont typeface="Arial" panose="020B0604020202020204" pitchFamily="34" charset="0"/>
              <a:buChar char="•"/>
            </a:pPr>
            <a:r>
              <a:rPr lang="de-DE" b="1" dirty="0"/>
              <a:t>Element auswählen </a:t>
            </a:r>
          </a:p>
          <a:p>
            <a:pPr marL="285750" indent="-285750">
              <a:buFont typeface="Arial" panose="020B0604020202020204" pitchFamily="34" charset="0"/>
              <a:buChar char="•"/>
            </a:pPr>
            <a:r>
              <a:rPr lang="de-DE" b="1" dirty="0"/>
              <a:t>bei gedrückter linker Maustaste an die gewünschte Position ziehen</a:t>
            </a:r>
          </a:p>
          <a:p>
            <a:endParaRPr lang="de-DE" dirty="0"/>
          </a:p>
        </p:txBody>
      </p:sp>
      <p:sp>
        <p:nvSpPr>
          <p:cNvPr id="6" name="Foliennummernplatzhalter 5">
            <a:extLst>
              <a:ext uri="{FF2B5EF4-FFF2-40B4-BE49-F238E27FC236}">
                <a16:creationId xmlns:a16="http://schemas.microsoft.com/office/drawing/2014/main" id="{DB502A12-502B-4B92-8B0D-847174DD4CE1}"/>
              </a:ext>
            </a:extLst>
          </p:cNvPr>
          <p:cNvSpPr>
            <a:spLocks noGrp="1"/>
          </p:cNvSpPr>
          <p:nvPr>
            <p:ph type="sldNum" sz="quarter" idx="12"/>
          </p:nvPr>
        </p:nvSpPr>
        <p:spPr/>
        <p:txBody>
          <a:bodyPr/>
          <a:lstStyle/>
          <a:p>
            <a:fld id="{242EEE4B-4F13-4B3B-896D-98344C2D1A3F}" type="slidenum">
              <a:rPr lang="de-DE" smtClean="0"/>
              <a:t>5</a:t>
            </a:fld>
            <a:endParaRPr lang="de-DE" dirty="0"/>
          </a:p>
        </p:txBody>
      </p:sp>
      <p:sp>
        <p:nvSpPr>
          <p:cNvPr id="4" name="Datumsplatzhalter 3">
            <a:extLst>
              <a:ext uri="{FF2B5EF4-FFF2-40B4-BE49-F238E27FC236}">
                <a16:creationId xmlns:a16="http://schemas.microsoft.com/office/drawing/2014/main" id="{A242CCF3-865D-4333-8128-8971DBC20E09}"/>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B4F51EBA-88CB-43CE-B828-A57602E74AA7}"/>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13230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2675C-6D03-42B4-A69F-AD7B0B532895}"/>
              </a:ext>
            </a:extLst>
          </p:cNvPr>
          <p:cNvSpPr>
            <a:spLocks noGrp="1"/>
          </p:cNvSpPr>
          <p:nvPr>
            <p:ph type="title"/>
          </p:nvPr>
        </p:nvSpPr>
        <p:spPr/>
        <p:txBody>
          <a:bodyPr/>
          <a:lstStyle/>
          <a:p>
            <a:r>
              <a:rPr lang="de-DE" sz="2400" dirty="0"/>
              <a:t>Links und Querverweise</a:t>
            </a:r>
            <a:endParaRPr lang="de-DE" dirty="0"/>
          </a:p>
        </p:txBody>
      </p:sp>
      <p:sp>
        <p:nvSpPr>
          <p:cNvPr id="3" name="Inhaltsplatzhalter 2">
            <a:extLst>
              <a:ext uri="{FF2B5EF4-FFF2-40B4-BE49-F238E27FC236}">
                <a16:creationId xmlns:a16="http://schemas.microsoft.com/office/drawing/2014/main" id="{A93CFB72-B685-4C1A-8137-C42F3536CDEC}"/>
              </a:ext>
            </a:extLst>
          </p:cNvPr>
          <p:cNvSpPr>
            <a:spLocks noGrp="1"/>
          </p:cNvSpPr>
          <p:nvPr>
            <p:ph idx="1"/>
          </p:nvPr>
        </p:nvSpPr>
        <p:spPr/>
        <p:txBody>
          <a:bodyPr/>
          <a:lstStyle/>
          <a:p>
            <a:pPr marL="285750" indent="-285750">
              <a:spcAft>
                <a:spcPts val="600"/>
              </a:spcAft>
              <a:buFont typeface="Symbol" panose="05050102010706020507" pitchFamily="18" charset="2"/>
              <a:buChar char="-"/>
            </a:pPr>
            <a:endParaRPr lang="de-DE" sz="1800" dirty="0"/>
          </a:p>
          <a:p>
            <a:pPr marL="285750" indent="-285750">
              <a:lnSpc>
                <a:spcPts val="2300"/>
              </a:lnSpc>
              <a:spcAft>
                <a:spcPts val="600"/>
              </a:spcAft>
              <a:buFont typeface="Symbol" panose="05050102010706020507" pitchFamily="18" charset="2"/>
              <a:buChar char="-"/>
            </a:pPr>
            <a:r>
              <a:rPr lang="de-DE" sz="1800" dirty="0"/>
              <a:t>Links und Querverweise in der Präsentation sollten </a:t>
            </a:r>
            <a:r>
              <a:rPr lang="de-DE" sz="1800" b="1" dirty="0"/>
              <a:t>aktive Verknüpfungen </a:t>
            </a:r>
            <a:r>
              <a:rPr lang="de-DE" sz="1800" dirty="0"/>
              <a:t>sein.</a:t>
            </a:r>
          </a:p>
          <a:p>
            <a:pPr marL="285750" indent="-285750">
              <a:lnSpc>
                <a:spcPts val="2300"/>
              </a:lnSpc>
              <a:spcBef>
                <a:spcPts val="1200"/>
              </a:spcBef>
              <a:buFont typeface="Symbol" panose="05050102010706020507" pitchFamily="18" charset="2"/>
              <a:buChar char="-"/>
            </a:pPr>
            <a:r>
              <a:rPr lang="de-DE" sz="1800" dirty="0"/>
              <a:t>Mit der standardmäßig in PowerPoint aktivierten </a:t>
            </a:r>
            <a:r>
              <a:rPr lang="de-DE" sz="1800" dirty="0" err="1"/>
              <a:t>AutoFormat</a:t>
            </a:r>
            <a:r>
              <a:rPr lang="de-DE" sz="1800" dirty="0"/>
              <a:t>-Funktion werden Links, z. B.</a:t>
            </a:r>
          </a:p>
          <a:p>
            <a:pPr indent="266700">
              <a:lnSpc>
                <a:spcPts val="2300"/>
              </a:lnSpc>
              <a:spcBef>
                <a:spcPts val="1200"/>
              </a:spcBef>
            </a:pPr>
            <a:r>
              <a:rPr lang="de-DE" sz="1800" b="1" dirty="0">
                <a:hlinkClick r:id="rId2" tooltip="http://www.fernuni-hagen.de"/>
              </a:rPr>
              <a:t>http://www.fernuni-hagen.de</a:t>
            </a:r>
            <a:endParaRPr lang="de-DE" sz="1800" b="1" dirty="0"/>
          </a:p>
          <a:p>
            <a:pPr marL="180975">
              <a:lnSpc>
                <a:spcPts val="2300"/>
              </a:lnSpc>
              <a:spcBef>
                <a:spcPts val="1200"/>
              </a:spcBef>
            </a:pPr>
            <a:r>
              <a:rPr lang="de-DE" sz="1800" dirty="0"/>
              <a:t>automatisch bei der Eingabe als solche erkannt und in aktive Links umgewandelt. Die Adresse des Links entspricht dabei dem angezeigten Text.</a:t>
            </a:r>
          </a:p>
          <a:p>
            <a:endParaRPr lang="de-DE" dirty="0"/>
          </a:p>
        </p:txBody>
      </p:sp>
      <p:sp>
        <p:nvSpPr>
          <p:cNvPr id="6" name="Foliennummernplatzhalter 5">
            <a:extLst>
              <a:ext uri="{FF2B5EF4-FFF2-40B4-BE49-F238E27FC236}">
                <a16:creationId xmlns:a16="http://schemas.microsoft.com/office/drawing/2014/main" id="{40F85E42-EC4C-4353-9BEB-17702FF3B514}"/>
              </a:ext>
            </a:extLst>
          </p:cNvPr>
          <p:cNvSpPr>
            <a:spLocks noGrp="1"/>
          </p:cNvSpPr>
          <p:nvPr>
            <p:ph type="sldNum" sz="quarter" idx="12"/>
          </p:nvPr>
        </p:nvSpPr>
        <p:spPr/>
        <p:txBody>
          <a:bodyPr/>
          <a:lstStyle/>
          <a:p>
            <a:fld id="{242EEE4B-4F13-4B3B-896D-98344C2D1A3F}" type="slidenum">
              <a:rPr lang="de-DE" smtClean="0"/>
              <a:t>6</a:t>
            </a:fld>
            <a:endParaRPr lang="de-DE" dirty="0"/>
          </a:p>
        </p:txBody>
      </p:sp>
      <p:sp>
        <p:nvSpPr>
          <p:cNvPr id="4" name="Datumsplatzhalter 3">
            <a:extLst>
              <a:ext uri="{FF2B5EF4-FFF2-40B4-BE49-F238E27FC236}">
                <a16:creationId xmlns:a16="http://schemas.microsoft.com/office/drawing/2014/main" id="{D1E55FD5-9757-4B85-902A-684B6EB862FE}"/>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6E4BBF10-9B1A-493C-8EDF-16ABA16D42E3}"/>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275721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7589B5B-017E-49CB-8E1C-403232D557D4}"/>
              </a:ext>
            </a:extLst>
          </p:cNvPr>
          <p:cNvSpPr>
            <a:spLocks noGrp="1"/>
          </p:cNvSpPr>
          <p:nvPr>
            <p:ph type="title"/>
          </p:nvPr>
        </p:nvSpPr>
        <p:spPr>
          <a:xfrm>
            <a:off x="1296000" y="1522800"/>
            <a:ext cx="10224000" cy="394032"/>
          </a:xfrm>
        </p:spPr>
        <p:txBody>
          <a:bodyPr/>
          <a:lstStyle/>
          <a:p>
            <a:r>
              <a:rPr lang="de-DE" dirty="0"/>
              <a:t>Tabellen</a:t>
            </a:r>
          </a:p>
        </p:txBody>
      </p:sp>
      <p:sp>
        <p:nvSpPr>
          <p:cNvPr id="3" name="Inhaltsplatzhalter 2">
            <a:extLst>
              <a:ext uri="{FF2B5EF4-FFF2-40B4-BE49-F238E27FC236}">
                <a16:creationId xmlns:a16="http://schemas.microsoft.com/office/drawing/2014/main" id="{A411E0AA-779D-44F2-8B40-34B139C3DE4F}"/>
              </a:ext>
            </a:extLst>
          </p:cNvPr>
          <p:cNvSpPr>
            <a:spLocks noGrp="1"/>
          </p:cNvSpPr>
          <p:nvPr>
            <p:ph idx="1"/>
          </p:nvPr>
        </p:nvSpPr>
        <p:spPr/>
        <p:txBody>
          <a:bodyPr/>
          <a:lstStyle/>
          <a:p>
            <a:pPr>
              <a:lnSpc>
                <a:spcPts val="2300"/>
              </a:lnSpc>
            </a:pPr>
            <a:r>
              <a:rPr lang="de-DE" sz="1600" b="1" dirty="0"/>
              <a:t>Wann ist eine Tabelle logisch aufgebaut?</a:t>
            </a:r>
          </a:p>
          <a:p>
            <a:pPr>
              <a:lnSpc>
                <a:spcPts val="2300"/>
              </a:lnSpc>
            </a:pPr>
            <a:r>
              <a:rPr lang="de-DE" sz="1600" dirty="0"/>
              <a:t>Auch blinde Menschen können Tabellen lesen und verstehen. Im einfachsten Fall navigieren sie mittels Tastatur von Zelle zu Zelle und lassen sich die Inhalte vorlesen. </a:t>
            </a:r>
          </a:p>
          <a:p>
            <a:pPr algn="just">
              <a:lnSpc>
                <a:spcPts val="2300"/>
              </a:lnSpc>
            </a:pPr>
            <a:r>
              <a:rPr lang="de-DE" sz="1600" dirty="0"/>
              <a:t>Dabei kann man erkennen, welche Zellen Überschriftenzellen sind und somit verstehen, was die einzelnen Informationen in den Zellen bedeuten – vorausgesetzt, die Tabelle verfügt über die notwendige Struktur und ist nicht ausschließlich visuell in Tabellenform gebracht worden. D. h. es ist wichtig darauf zu achten, dass eine Tabelle in Tabellenkopf und Tabellenkörper gegliedert ist.</a:t>
            </a:r>
          </a:p>
          <a:p>
            <a:pPr>
              <a:lnSpc>
                <a:spcPts val="2300"/>
              </a:lnSpc>
            </a:pPr>
            <a:endParaRPr lang="de-DE" sz="1600" b="1" dirty="0"/>
          </a:p>
          <a:p>
            <a:pPr>
              <a:lnSpc>
                <a:spcPts val="2300"/>
              </a:lnSpc>
            </a:pPr>
            <a:r>
              <a:rPr lang="de-DE" sz="1600" b="1" dirty="0"/>
              <a:t>Überschriften auszeichnen</a:t>
            </a:r>
            <a:endParaRPr lang="de-DE" sz="1600" dirty="0"/>
          </a:p>
          <a:p>
            <a:pPr>
              <a:lnSpc>
                <a:spcPts val="2300"/>
              </a:lnSpc>
            </a:pPr>
            <a:r>
              <a:rPr lang="de-DE" sz="1600" dirty="0"/>
              <a:t>Im nächsten Schritt muss die Kopfzeile bzw. die erste Spalte der Tabelle als Überschrift ausgezeichnet werden.</a:t>
            </a:r>
            <a:endParaRPr lang="de-DE" dirty="0"/>
          </a:p>
          <a:p>
            <a:endParaRPr lang="de-DE" dirty="0"/>
          </a:p>
        </p:txBody>
      </p:sp>
      <p:sp>
        <p:nvSpPr>
          <p:cNvPr id="6" name="Foliennummernplatzhalter 5">
            <a:extLst>
              <a:ext uri="{FF2B5EF4-FFF2-40B4-BE49-F238E27FC236}">
                <a16:creationId xmlns:a16="http://schemas.microsoft.com/office/drawing/2014/main" id="{CB772FFC-AA3B-4076-B342-A2E6E7D6CE0D}"/>
              </a:ext>
            </a:extLst>
          </p:cNvPr>
          <p:cNvSpPr>
            <a:spLocks noGrp="1"/>
          </p:cNvSpPr>
          <p:nvPr>
            <p:ph type="sldNum" sz="quarter" idx="12"/>
          </p:nvPr>
        </p:nvSpPr>
        <p:spPr/>
        <p:txBody>
          <a:bodyPr/>
          <a:lstStyle/>
          <a:p>
            <a:fld id="{242EEE4B-4F13-4B3B-896D-98344C2D1A3F}" type="slidenum">
              <a:rPr lang="de-DE" smtClean="0"/>
              <a:t>7</a:t>
            </a:fld>
            <a:endParaRPr lang="de-DE" dirty="0"/>
          </a:p>
        </p:txBody>
      </p:sp>
      <p:sp>
        <p:nvSpPr>
          <p:cNvPr id="4" name="Datumsplatzhalter 3">
            <a:extLst>
              <a:ext uri="{FF2B5EF4-FFF2-40B4-BE49-F238E27FC236}">
                <a16:creationId xmlns:a16="http://schemas.microsoft.com/office/drawing/2014/main" id="{D8675D3D-2256-401C-B532-757314090249}"/>
              </a:ext>
            </a:extLst>
          </p:cNvPr>
          <p:cNvSpPr>
            <a:spLocks noGrp="1"/>
          </p:cNvSpPr>
          <p:nvPr>
            <p:ph type="dt" sz="half" idx="10"/>
          </p:nvPr>
        </p:nvSpPr>
        <p:spPr/>
        <p:txBody>
          <a:bodyPr/>
          <a:lstStyle/>
          <a:p>
            <a:fld id="{088D5AAE-ECFE-40DE-B45A-7BF3FB7F7E57}" type="datetime1">
              <a:rPr lang="de-DE" smtClean="0"/>
              <a:t>04.11.2024</a:t>
            </a:fld>
            <a:endParaRPr lang="de-DE" dirty="0"/>
          </a:p>
        </p:txBody>
      </p:sp>
      <p:sp>
        <p:nvSpPr>
          <p:cNvPr id="5" name="Fußzeilenplatzhalter 4">
            <a:extLst>
              <a:ext uri="{FF2B5EF4-FFF2-40B4-BE49-F238E27FC236}">
                <a16:creationId xmlns:a16="http://schemas.microsoft.com/office/drawing/2014/main" id="{7235F649-ADD1-47F5-BD4D-4DA8138C6D88}"/>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180984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80BDF-4B59-4674-B2F1-FA9B36601CB8}"/>
              </a:ext>
            </a:extLst>
          </p:cNvPr>
          <p:cNvSpPr>
            <a:spLocks noGrp="1"/>
          </p:cNvSpPr>
          <p:nvPr>
            <p:ph type="title"/>
          </p:nvPr>
        </p:nvSpPr>
        <p:spPr/>
        <p:txBody>
          <a:bodyPr/>
          <a:lstStyle/>
          <a:p>
            <a:r>
              <a:rPr lang="de-DE" dirty="0"/>
              <a:t>Beispiel Tabelle</a:t>
            </a:r>
          </a:p>
        </p:txBody>
      </p:sp>
      <p:graphicFrame>
        <p:nvGraphicFramePr>
          <p:cNvPr id="8" name="Inhaltsplatzhalter 7">
            <a:extLst>
              <a:ext uri="{FF2B5EF4-FFF2-40B4-BE49-F238E27FC236}">
                <a16:creationId xmlns:a16="http://schemas.microsoft.com/office/drawing/2014/main" id="{7F70C5AC-3D9F-4ECB-A3F6-60DAB078E4B5}"/>
              </a:ext>
            </a:extLst>
          </p:cNvPr>
          <p:cNvGraphicFramePr>
            <a:graphicFrameLocks noGrp="1"/>
          </p:cNvGraphicFramePr>
          <p:nvPr>
            <p:ph idx="1"/>
            <p:extLst>
              <p:ext uri="{D42A27DB-BD31-4B8C-83A1-F6EECF244321}">
                <p14:modId xmlns:p14="http://schemas.microsoft.com/office/powerpoint/2010/main" val="2769871050"/>
              </p:ext>
            </p:extLst>
          </p:nvPr>
        </p:nvGraphicFramePr>
        <p:xfrm>
          <a:off x="1281232" y="2117897"/>
          <a:ext cx="6135054" cy="741680"/>
        </p:xfrm>
        <a:graphic>
          <a:graphicData uri="http://schemas.openxmlformats.org/drawingml/2006/table">
            <a:tbl>
              <a:tblPr firstRow="1" bandRow="1">
                <a:tableStyleId>{5C22544A-7EE6-4342-B048-85BDC9FD1C3A}</a:tableStyleId>
              </a:tblPr>
              <a:tblGrid>
                <a:gridCol w="2045018">
                  <a:extLst>
                    <a:ext uri="{9D8B030D-6E8A-4147-A177-3AD203B41FA5}">
                      <a16:colId xmlns:a16="http://schemas.microsoft.com/office/drawing/2014/main" val="1906724919"/>
                    </a:ext>
                  </a:extLst>
                </a:gridCol>
                <a:gridCol w="2045018">
                  <a:extLst>
                    <a:ext uri="{9D8B030D-6E8A-4147-A177-3AD203B41FA5}">
                      <a16:colId xmlns:a16="http://schemas.microsoft.com/office/drawing/2014/main" val="4097204658"/>
                    </a:ext>
                  </a:extLst>
                </a:gridCol>
                <a:gridCol w="2045018">
                  <a:extLst>
                    <a:ext uri="{9D8B030D-6E8A-4147-A177-3AD203B41FA5}">
                      <a16:colId xmlns:a16="http://schemas.microsoft.com/office/drawing/2014/main" val="895973780"/>
                    </a:ext>
                  </a:extLst>
                </a:gridCol>
              </a:tblGrid>
              <a:tr h="370840">
                <a:tc>
                  <a:txBody>
                    <a:bodyPr/>
                    <a:lstStyle/>
                    <a:p>
                      <a:r>
                        <a:rPr lang="de-DE" dirty="0"/>
                        <a:t>Spalte 1</a:t>
                      </a:r>
                    </a:p>
                  </a:txBody>
                  <a:tcPr/>
                </a:tc>
                <a:tc>
                  <a:txBody>
                    <a:bodyPr/>
                    <a:lstStyle/>
                    <a:p>
                      <a:r>
                        <a:rPr lang="de-DE" dirty="0"/>
                        <a:t>Spalte 2</a:t>
                      </a:r>
                    </a:p>
                  </a:txBody>
                  <a:tcPr/>
                </a:tc>
                <a:tc>
                  <a:txBody>
                    <a:bodyPr/>
                    <a:lstStyle/>
                    <a:p>
                      <a:r>
                        <a:rPr lang="de-DE" dirty="0"/>
                        <a:t>Spalte 3</a:t>
                      </a:r>
                    </a:p>
                  </a:txBody>
                  <a:tcPr/>
                </a:tc>
                <a:extLst>
                  <a:ext uri="{0D108BD9-81ED-4DB2-BD59-A6C34878D82A}">
                    <a16:rowId xmlns:a16="http://schemas.microsoft.com/office/drawing/2014/main" val="3216979485"/>
                  </a:ext>
                </a:extLst>
              </a:tr>
              <a:tr h="370840">
                <a:tc>
                  <a:txBody>
                    <a:bodyPr/>
                    <a:lstStyle/>
                    <a:p>
                      <a:r>
                        <a:rPr lang="de-DE" dirty="0"/>
                        <a:t>Zelle 1</a:t>
                      </a:r>
                    </a:p>
                  </a:txBody>
                  <a:tcPr/>
                </a:tc>
                <a:tc>
                  <a:txBody>
                    <a:bodyPr/>
                    <a:lstStyle/>
                    <a:p>
                      <a:r>
                        <a:rPr lang="de-DE" dirty="0"/>
                        <a:t>Zelle 2</a:t>
                      </a:r>
                    </a:p>
                  </a:txBody>
                  <a:tcPr/>
                </a:tc>
                <a:tc>
                  <a:txBody>
                    <a:bodyPr/>
                    <a:lstStyle/>
                    <a:p>
                      <a:r>
                        <a:rPr lang="de-DE" dirty="0"/>
                        <a:t>Zelle 3</a:t>
                      </a:r>
                    </a:p>
                  </a:txBody>
                  <a:tcPr/>
                </a:tc>
                <a:extLst>
                  <a:ext uri="{0D108BD9-81ED-4DB2-BD59-A6C34878D82A}">
                    <a16:rowId xmlns:a16="http://schemas.microsoft.com/office/drawing/2014/main" val="1807635591"/>
                  </a:ext>
                </a:extLst>
              </a:tr>
            </a:tbl>
          </a:graphicData>
        </a:graphic>
      </p:graphicFrame>
      <p:sp>
        <p:nvSpPr>
          <p:cNvPr id="9" name="Textfeld 8">
            <a:extLst>
              <a:ext uri="{FF2B5EF4-FFF2-40B4-BE49-F238E27FC236}">
                <a16:creationId xmlns:a16="http://schemas.microsoft.com/office/drawing/2014/main" id="{83FF49A4-F28D-4118-8BF7-89AF6488A192}"/>
              </a:ext>
            </a:extLst>
          </p:cNvPr>
          <p:cNvSpPr txBox="1"/>
          <p:nvPr/>
        </p:nvSpPr>
        <p:spPr>
          <a:xfrm>
            <a:off x="1118049" y="3069091"/>
            <a:ext cx="7067970" cy="1115755"/>
          </a:xfrm>
          <a:prstGeom prst="rect">
            <a:avLst/>
          </a:prstGeom>
          <a:noFill/>
        </p:spPr>
        <p:txBody>
          <a:bodyPr wrap="square" rtlCol="0">
            <a:spAutoFit/>
          </a:bodyPr>
          <a:lstStyle/>
          <a:p>
            <a:pPr marL="285750" indent="-285750">
              <a:lnSpc>
                <a:spcPts val="2300"/>
              </a:lnSpc>
              <a:buFont typeface="Arial" panose="020B0604020202020204" pitchFamily="34" charset="0"/>
              <a:buChar char="•"/>
            </a:pPr>
            <a:r>
              <a:rPr lang="de-DE" b="1" dirty="0"/>
              <a:t>Registerkarte Einfügen</a:t>
            </a:r>
          </a:p>
          <a:p>
            <a:pPr marL="285750" indent="-285750">
              <a:lnSpc>
                <a:spcPts val="2300"/>
              </a:lnSpc>
              <a:spcBef>
                <a:spcPts val="600"/>
              </a:spcBef>
              <a:buFont typeface="Arial" panose="020B0604020202020204" pitchFamily="34" charset="0"/>
              <a:buChar char="•"/>
            </a:pPr>
            <a:r>
              <a:rPr lang="de-DE" b="1" dirty="0"/>
              <a:t>Tabelle</a:t>
            </a:r>
          </a:p>
          <a:p>
            <a:pPr marL="285750" indent="-285750">
              <a:lnSpc>
                <a:spcPts val="2300"/>
              </a:lnSpc>
              <a:spcBef>
                <a:spcPts val="600"/>
              </a:spcBef>
              <a:buFont typeface="Arial" panose="020B0604020202020204" pitchFamily="34" charset="0"/>
              <a:buChar char="•"/>
            </a:pPr>
            <a:r>
              <a:rPr lang="de-DE" b="1" dirty="0"/>
              <a:t>Spaten- und Zeilenanzahl definieren</a:t>
            </a:r>
          </a:p>
        </p:txBody>
      </p:sp>
      <p:sp>
        <p:nvSpPr>
          <p:cNvPr id="11" name="Textfeld 10">
            <a:extLst>
              <a:ext uri="{FF2B5EF4-FFF2-40B4-BE49-F238E27FC236}">
                <a16:creationId xmlns:a16="http://schemas.microsoft.com/office/drawing/2014/main" id="{C53FBF39-8FC3-4029-AE9B-DCDF6A1AF5DA}"/>
              </a:ext>
            </a:extLst>
          </p:cNvPr>
          <p:cNvSpPr txBox="1"/>
          <p:nvPr/>
        </p:nvSpPr>
        <p:spPr>
          <a:xfrm>
            <a:off x="1119152" y="4385236"/>
            <a:ext cx="10586915" cy="1840376"/>
          </a:xfrm>
          <a:prstGeom prst="rect">
            <a:avLst/>
          </a:prstGeom>
          <a:noFill/>
        </p:spPr>
        <p:txBody>
          <a:bodyPr wrap="square" rtlCol="0">
            <a:spAutoFit/>
          </a:bodyPr>
          <a:lstStyle/>
          <a:p>
            <a:pPr fontAlgn="base"/>
            <a:r>
              <a:rPr lang="de-DE" dirty="0"/>
              <a:t>Alternativ sollte man eine aussagekräftige Beschreibung der Tabelle in den Alternativtext einfügen.</a:t>
            </a:r>
            <a:r>
              <a:rPr lang="en-US" dirty="0"/>
              <a:t>​</a:t>
            </a:r>
            <a:endParaRPr lang="de-DE" b="1" dirty="0"/>
          </a:p>
          <a:p>
            <a:pPr marL="285750" indent="-285750" fontAlgn="base">
              <a:lnSpc>
                <a:spcPts val="2300"/>
              </a:lnSpc>
              <a:spcBef>
                <a:spcPts val="600"/>
              </a:spcBef>
              <a:buFont typeface="Arial" panose="020B0604020202020204" pitchFamily="34" charset="0"/>
              <a:buChar char="•"/>
            </a:pPr>
            <a:r>
              <a:rPr lang="de-DE" b="1" dirty="0"/>
              <a:t>Rechtsklick auf Tabelle</a:t>
            </a:r>
            <a:r>
              <a:rPr lang="en-US" b="1" dirty="0"/>
              <a:t>​</a:t>
            </a:r>
          </a:p>
          <a:p>
            <a:pPr marL="285750" indent="-285750" fontAlgn="base">
              <a:lnSpc>
                <a:spcPts val="2300"/>
              </a:lnSpc>
              <a:spcBef>
                <a:spcPts val="600"/>
              </a:spcBef>
              <a:buFont typeface="Arial" panose="020B0604020202020204" pitchFamily="34" charset="0"/>
              <a:buChar char="•"/>
            </a:pPr>
            <a:r>
              <a:rPr lang="de-DE" b="1" dirty="0"/>
              <a:t>Alternativtext öffnet sich</a:t>
            </a:r>
            <a:r>
              <a:rPr lang="en-US" b="1" dirty="0"/>
              <a:t>​</a:t>
            </a:r>
          </a:p>
          <a:p>
            <a:pPr marL="285750" indent="-285750" fontAlgn="base">
              <a:lnSpc>
                <a:spcPts val="2300"/>
              </a:lnSpc>
              <a:spcBef>
                <a:spcPts val="600"/>
              </a:spcBef>
              <a:buFont typeface="Arial" panose="020B0604020202020204" pitchFamily="34" charset="0"/>
              <a:buChar char="•"/>
            </a:pPr>
            <a:r>
              <a:rPr lang="de-DE" b="1" dirty="0"/>
              <a:t>Beschreibung eingeben</a:t>
            </a:r>
            <a:r>
              <a:rPr lang="en-US" b="1" dirty="0"/>
              <a:t>​</a:t>
            </a:r>
          </a:p>
          <a:p>
            <a:pPr marL="285750" indent="-285750" fontAlgn="base">
              <a:lnSpc>
                <a:spcPts val="2300"/>
              </a:lnSpc>
              <a:spcBef>
                <a:spcPts val="600"/>
              </a:spcBef>
              <a:buFont typeface="Arial" panose="020B0604020202020204" pitchFamily="34" charset="0"/>
              <a:buChar char="•"/>
            </a:pPr>
            <a:r>
              <a:rPr lang="de-DE" b="1" dirty="0"/>
              <a:t>Speichern</a:t>
            </a:r>
            <a:r>
              <a:rPr lang="en-US" b="1" dirty="0"/>
              <a:t>​</a:t>
            </a:r>
          </a:p>
        </p:txBody>
      </p:sp>
      <p:sp>
        <p:nvSpPr>
          <p:cNvPr id="6" name="Foliennummernplatzhalter 5">
            <a:extLst>
              <a:ext uri="{FF2B5EF4-FFF2-40B4-BE49-F238E27FC236}">
                <a16:creationId xmlns:a16="http://schemas.microsoft.com/office/drawing/2014/main" id="{ECE34651-1014-46BD-9445-37E83A1C5B4F}"/>
              </a:ext>
            </a:extLst>
          </p:cNvPr>
          <p:cNvSpPr>
            <a:spLocks noGrp="1"/>
          </p:cNvSpPr>
          <p:nvPr>
            <p:ph type="sldNum" sz="quarter" idx="12"/>
          </p:nvPr>
        </p:nvSpPr>
        <p:spPr/>
        <p:txBody>
          <a:bodyPr/>
          <a:lstStyle/>
          <a:p>
            <a:fld id="{242EEE4B-4F13-4B3B-896D-98344C2D1A3F}" type="slidenum">
              <a:rPr lang="de-DE" smtClean="0"/>
              <a:t>8</a:t>
            </a:fld>
            <a:endParaRPr lang="de-DE" dirty="0"/>
          </a:p>
        </p:txBody>
      </p:sp>
      <p:sp>
        <p:nvSpPr>
          <p:cNvPr id="4" name="Datumsplatzhalter 3">
            <a:extLst>
              <a:ext uri="{FF2B5EF4-FFF2-40B4-BE49-F238E27FC236}">
                <a16:creationId xmlns:a16="http://schemas.microsoft.com/office/drawing/2014/main" id="{A6DCCDA3-05FF-4546-9BED-267FE4DEA7AE}"/>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445C9004-9F43-4770-8185-89521062D7F8}"/>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411092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38477-D21C-473F-B7FB-4A43B85F88B2}"/>
              </a:ext>
            </a:extLst>
          </p:cNvPr>
          <p:cNvSpPr>
            <a:spLocks noGrp="1"/>
          </p:cNvSpPr>
          <p:nvPr>
            <p:ph type="title"/>
          </p:nvPr>
        </p:nvSpPr>
        <p:spPr/>
        <p:txBody>
          <a:bodyPr/>
          <a:lstStyle/>
          <a:p>
            <a:r>
              <a:rPr lang="de-DE" dirty="0"/>
              <a:t>Farbe und Kontrast</a:t>
            </a:r>
          </a:p>
        </p:txBody>
      </p:sp>
      <p:sp>
        <p:nvSpPr>
          <p:cNvPr id="3" name="Inhaltsplatzhalter 2">
            <a:extLst>
              <a:ext uri="{FF2B5EF4-FFF2-40B4-BE49-F238E27FC236}">
                <a16:creationId xmlns:a16="http://schemas.microsoft.com/office/drawing/2014/main" id="{44562287-661D-44DF-B65D-45B12D198F18}"/>
              </a:ext>
            </a:extLst>
          </p:cNvPr>
          <p:cNvSpPr>
            <a:spLocks noGrp="1"/>
          </p:cNvSpPr>
          <p:nvPr>
            <p:ph idx="1"/>
          </p:nvPr>
        </p:nvSpPr>
        <p:spPr/>
        <p:txBody>
          <a:bodyPr/>
          <a:lstStyle/>
          <a:p>
            <a:pPr>
              <a:lnSpc>
                <a:spcPts val="2300"/>
              </a:lnSpc>
            </a:pPr>
            <a:r>
              <a:rPr lang="de-DE" sz="1600" dirty="0"/>
              <a:t>Bei der Farbwahl der Tabelle sollte man besondere Rücksicht auf die Bedürfnisse von Menschen mit einer Sehschwäche oder Farbfehlsichtigkeit nehmen. Das heißt, man sollte darauf achten, dass ausreichend Kontrast zwischen der Schrift und dem Hintergrund (d. h. dunkle Schrift, heller Hintergrund oder umgekehrt) besteht und dass die Informationen auch ohne Farbe verständlich sind.  </a:t>
            </a:r>
          </a:p>
          <a:p>
            <a:pPr marL="285750" indent="-285750">
              <a:lnSpc>
                <a:spcPts val="2300"/>
              </a:lnSpc>
              <a:buFont typeface="Arial" panose="020B0604020202020204" pitchFamily="34" charset="0"/>
              <a:buChar char="•"/>
            </a:pPr>
            <a:r>
              <a:rPr lang="de-DE" sz="1600" b="1" dirty="0"/>
              <a:t>Tabelle auswählen</a:t>
            </a:r>
          </a:p>
          <a:p>
            <a:pPr marL="285750" indent="-285750">
              <a:lnSpc>
                <a:spcPts val="2300"/>
              </a:lnSpc>
              <a:buFont typeface="Arial" panose="020B0604020202020204" pitchFamily="34" charset="0"/>
              <a:buChar char="•"/>
            </a:pPr>
            <a:r>
              <a:rPr lang="de-DE" sz="1600" b="1" dirty="0"/>
              <a:t>Kontextmenü öffnen</a:t>
            </a:r>
          </a:p>
          <a:p>
            <a:pPr marL="285750" indent="-285750">
              <a:lnSpc>
                <a:spcPts val="2300"/>
              </a:lnSpc>
              <a:buFont typeface="Arial" panose="020B0604020202020204" pitchFamily="34" charset="0"/>
              <a:buChar char="•"/>
            </a:pPr>
            <a:r>
              <a:rPr lang="de-DE" sz="1600" b="1" dirty="0"/>
              <a:t>Alternativtext bearbeiten</a:t>
            </a:r>
          </a:p>
          <a:p>
            <a:pPr marL="285750" indent="-285750">
              <a:lnSpc>
                <a:spcPts val="2300"/>
              </a:lnSpc>
              <a:buFont typeface="Arial" panose="020B0604020202020204" pitchFamily="34" charset="0"/>
              <a:buChar char="•"/>
            </a:pPr>
            <a:r>
              <a:rPr lang="de-DE" sz="1600" b="1" dirty="0"/>
              <a:t>Werkzeugleiste</a:t>
            </a:r>
            <a:endParaRPr lang="de-DE" sz="1600" dirty="0"/>
          </a:p>
          <a:p>
            <a:pPr marL="285750" indent="-285750">
              <a:lnSpc>
                <a:spcPts val="2300"/>
              </a:lnSpc>
              <a:buFont typeface="Arial" panose="020B0604020202020204" pitchFamily="34" charset="0"/>
              <a:buChar char="•"/>
            </a:pPr>
            <a:r>
              <a:rPr lang="de-DE" sz="1600" b="1" dirty="0"/>
              <a:t>Alternativtext </a:t>
            </a:r>
          </a:p>
          <a:p>
            <a:pPr marL="285750" indent="-285750">
              <a:lnSpc>
                <a:spcPts val="2300"/>
              </a:lnSpc>
              <a:buFont typeface="Arial" panose="020B0604020202020204" pitchFamily="34" charset="0"/>
              <a:buChar char="•"/>
            </a:pPr>
            <a:r>
              <a:rPr lang="de-DE" sz="1600" b="1" dirty="0"/>
              <a:t>Eingabefeld für Alternativtext</a:t>
            </a:r>
            <a:endParaRPr lang="de-DE" sz="1600" dirty="0"/>
          </a:p>
          <a:p>
            <a:endParaRPr lang="de-DE" dirty="0"/>
          </a:p>
        </p:txBody>
      </p:sp>
      <p:sp>
        <p:nvSpPr>
          <p:cNvPr id="6" name="Foliennummernplatzhalter 5">
            <a:extLst>
              <a:ext uri="{FF2B5EF4-FFF2-40B4-BE49-F238E27FC236}">
                <a16:creationId xmlns:a16="http://schemas.microsoft.com/office/drawing/2014/main" id="{FB1B82A0-A930-454C-B4D4-966800855019}"/>
              </a:ext>
            </a:extLst>
          </p:cNvPr>
          <p:cNvSpPr>
            <a:spLocks noGrp="1"/>
          </p:cNvSpPr>
          <p:nvPr>
            <p:ph type="sldNum" sz="quarter" idx="12"/>
          </p:nvPr>
        </p:nvSpPr>
        <p:spPr/>
        <p:txBody>
          <a:bodyPr/>
          <a:lstStyle/>
          <a:p>
            <a:fld id="{242EEE4B-4F13-4B3B-896D-98344C2D1A3F}" type="slidenum">
              <a:rPr lang="de-DE" smtClean="0"/>
              <a:t>9</a:t>
            </a:fld>
            <a:endParaRPr lang="de-DE" dirty="0"/>
          </a:p>
        </p:txBody>
      </p:sp>
      <p:sp>
        <p:nvSpPr>
          <p:cNvPr id="4" name="Datumsplatzhalter 3">
            <a:extLst>
              <a:ext uri="{FF2B5EF4-FFF2-40B4-BE49-F238E27FC236}">
                <a16:creationId xmlns:a16="http://schemas.microsoft.com/office/drawing/2014/main" id="{8E4716A0-5181-4CA7-B542-4B14DCC00A3C}"/>
              </a:ext>
            </a:extLst>
          </p:cNvPr>
          <p:cNvSpPr>
            <a:spLocks noGrp="1"/>
          </p:cNvSpPr>
          <p:nvPr>
            <p:ph type="dt" sz="half" idx="10"/>
          </p:nvPr>
        </p:nvSpPr>
        <p:spPr/>
        <p:txBody>
          <a:bodyPr/>
          <a:lstStyle/>
          <a:p>
            <a:fld id="{088D5AAE-ECFE-40DE-B45A-7BF3FB7F7E57}" type="datetime1">
              <a:rPr lang="de-DE" smtClean="0"/>
              <a:t>04.11.2024</a:t>
            </a:fld>
            <a:endParaRPr lang="de-DE"/>
          </a:p>
        </p:txBody>
      </p:sp>
      <p:sp>
        <p:nvSpPr>
          <p:cNvPr id="5" name="Fußzeilenplatzhalter 4">
            <a:extLst>
              <a:ext uri="{FF2B5EF4-FFF2-40B4-BE49-F238E27FC236}">
                <a16:creationId xmlns:a16="http://schemas.microsoft.com/office/drawing/2014/main" id="{888D17D7-F6EC-45B5-9703-50C112750516}"/>
              </a:ext>
            </a:extLst>
          </p:cNvPr>
          <p:cNvSpPr>
            <a:spLocks noGrp="1"/>
          </p:cNvSpPr>
          <p:nvPr>
            <p:ph type="ftr" sz="quarter" idx="11"/>
          </p:nvPr>
        </p:nvSpPr>
        <p:spPr/>
        <p:txBody>
          <a:bodyPr/>
          <a:lstStyle/>
          <a:p>
            <a:r>
              <a:rPr lang="de-DE" dirty="0"/>
              <a:t>ZLI – Barrierefreie Medien</a:t>
            </a:r>
          </a:p>
        </p:txBody>
      </p:sp>
    </p:spTree>
    <p:extLst>
      <p:ext uri="{BB962C8B-B14F-4D97-AF65-F5344CB8AC3E}">
        <p14:creationId xmlns:p14="http://schemas.microsoft.com/office/powerpoint/2010/main" val="422671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FernUni">
  <a:themeElements>
    <a:clrScheme name="FernUniversität">
      <a:dk1>
        <a:sysClr val="windowText" lastClr="000000"/>
      </a:dk1>
      <a:lt1>
        <a:sysClr val="window" lastClr="FFFFFF"/>
      </a:lt1>
      <a:dk2>
        <a:srgbClr val="004C97"/>
      </a:dk2>
      <a:lt2>
        <a:srgbClr val="CCDBEA"/>
      </a:lt2>
      <a:accent1>
        <a:srgbClr val="004C97"/>
      </a:accent1>
      <a:accent2>
        <a:srgbClr val="336600"/>
      </a:accent2>
      <a:accent3>
        <a:srgbClr val="C84F0E"/>
      </a:accent3>
      <a:accent4>
        <a:srgbClr val="993333"/>
      </a:accent4>
      <a:accent5>
        <a:srgbClr val="006666"/>
      </a:accent5>
      <a:accent6>
        <a:srgbClr val="B1B3B3"/>
      </a:accent6>
      <a:hlink>
        <a:srgbClr val="004C97"/>
      </a:hlink>
      <a:folHlink>
        <a:srgbClr val="800080"/>
      </a:folHlink>
    </a:clrScheme>
    <a:fontScheme name="FernUni">
      <a:majorFont>
        <a:latin typeface="Frutiger LT Com 45 Light"/>
        <a:ea typeface=""/>
        <a:cs typeface=""/>
      </a:majorFont>
      <a:minorFont>
        <a:latin typeface="Frutiger LT Com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b41f64-d9df-47bc-9b86-38654e7fe8af">
      <Terms xmlns="http://schemas.microsoft.com/office/infopath/2007/PartnerControls"/>
    </lcf76f155ced4ddcb4097134ff3c332f>
    <TaxCatchAll xmlns="9e47b12a-2925-46d3-a647-f497ab6a1f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D045E4C747EB3409A03E9EF05966CDC" ma:contentTypeVersion="18" ma:contentTypeDescription="Ein neues Dokument erstellen." ma:contentTypeScope="" ma:versionID="54ea801ab8fc6ab8974a1810e43b0f4f">
  <xsd:schema xmlns:xsd="http://www.w3.org/2001/XMLSchema" xmlns:xs="http://www.w3.org/2001/XMLSchema" xmlns:p="http://schemas.microsoft.com/office/2006/metadata/properties" xmlns:ns2="c1b41f64-d9df-47bc-9b86-38654e7fe8af" xmlns:ns3="9e47b12a-2925-46d3-a647-f497ab6a1f98" targetNamespace="http://schemas.microsoft.com/office/2006/metadata/properties" ma:root="true" ma:fieldsID="8ef6111e9f5d5dd2aaaf25a495be9d72" ns2:_="" ns3:_="">
    <xsd:import namespace="c1b41f64-d9df-47bc-9b86-38654e7fe8af"/>
    <xsd:import namespace="9e47b12a-2925-46d3-a647-f497ab6a1f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41f64-d9df-47bc-9b86-38654e7fe8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bc5ab843-ef0b-4e7c-a107-278db0f4ef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47b12a-2925-46d3-a647-f497ab6a1f9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6525182e-afe5-44e5-9909-9a5a45767891}" ma:internalName="TaxCatchAll" ma:showField="CatchAllData" ma:web="9e47b12a-2925-46d3-a647-f497ab6a1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BD41B4-E6CB-4093-8BF8-C07238D3E29A}">
  <ds:schemaRefs>
    <ds:schemaRef ds:uri="c1b41f64-d9df-47bc-9b86-38654e7fe8af"/>
    <ds:schemaRef ds:uri="http://schemas.microsoft.com/office/2006/documentManagement/types"/>
    <ds:schemaRef ds:uri="http://purl.org/dc/elements/1.1/"/>
    <ds:schemaRef ds:uri="http://purl.org/dc/dcmitype/"/>
    <ds:schemaRef ds:uri="9e47b12a-2925-46d3-a647-f497ab6a1f98"/>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406EA09-35EC-479A-BEF5-E048E95B2D12}">
  <ds:schemaRefs>
    <ds:schemaRef ds:uri="http://schemas.microsoft.com/sharepoint/v3/contenttype/forms"/>
  </ds:schemaRefs>
</ds:datastoreItem>
</file>

<file path=customXml/itemProps3.xml><?xml version="1.0" encoding="utf-8"?>
<ds:datastoreItem xmlns:ds="http://schemas.openxmlformats.org/officeDocument/2006/customXml" ds:itemID="{0B1F9FB3-B2A5-4B56-9193-4C4CEBD9F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41f64-d9df-47bc-9b86-38654e7fe8af"/>
    <ds:schemaRef ds:uri="9e47b12a-2925-46d3-a647-f497ab6a1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FernUni</Template>
  <TotalTime>0</TotalTime>
  <Words>1076</Words>
  <Application>Microsoft Office PowerPoint</Application>
  <PresentationFormat>Breitbild</PresentationFormat>
  <Paragraphs>151</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Symbol</vt:lpstr>
      <vt:lpstr>Cambria Math</vt:lpstr>
      <vt:lpstr>Frutiger LT Com 45 Light</vt:lpstr>
      <vt:lpstr>Calibri</vt:lpstr>
      <vt:lpstr>Arial</vt:lpstr>
      <vt:lpstr>2_FernUni</vt:lpstr>
      <vt:lpstr>Erstellung barrierefreier  PowerPoint Dokumente</vt:lpstr>
      <vt:lpstr>Hinweise zur Gestaltung</vt:lpstr>
      <vt:lpstr>Folientitel</vt:lpstr>
      <vt:lpstr>Lesereihenfolge der Elemente festlegen</vt:lpstr>
      <vt:lpstr>Vorgehensweise</vt:lpstr>
      <vt:lpstr>Links und Querverweise</vt:lpstr>
      <vt:lpstr>Tabellen</vt:lpstr>
      <vt:lpstr>Beispiel Tabelle</vt:lpstr>
      <vt:lpstr>Farbe und Kontrast</vt:lpstr>
      <vt:lpstr>Bildbeschreibungen</vt:lpstr>
      <vt:lpstr>Empfehlung zur Bildbeschreibung</vt:lpstr>
      <vt:lpstr>Informationen einer Bildbeschreibung</vt:lpstr>
      <vt:lpstr>Beispiel Bildbeschreibung</vt:lpstr>
      <vt:lpstr>Formeln</vt:lpstr>
      <vt:lpstr>Beispiel: mathematische Formeln</vt:lpstr>
    </vt:vector>
  </TitlesOfParts>
  <Company>FernUniversität Hagen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Jessen, Malte</dc:creator>
  <cp:lastModifiedBy>Marks, Anke</cp:lastModifiedBy>
  <cp:revision>86</cp:revision>
  <dcterms:created xsi:type="dcterms:W3CDTF">2017-05-29T05:49:40Z</dcterms:created>
  <dcterms:modified xsi:type="dcterms:W3CDTF">2024-11-04T08:38:32Z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0x010100ED045E4C747EB3409A03E9EF05966CDC</vt:lpwstr>
  </property>
  <property fmtid="{D5CDD505-2E9C-101B-9397-08002B2CF9AE}" pid="3" name="MediaServiceImageTags">
    <vt:lpwstr/>
  </property>
</Properties>
</file>